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54"/>
  </p:notesMasterIdLst>
  <p:sldIdLst>
    <p:sldId id="256" r:id="rId3"/>
    <p:sldId id="261" r:id="rId4"/>
    <p:sldId id="257" r:id="rId5"/>
    <p:sldId id="259" r:id="rId6"/>
    <p:sldId id="258" r:id="rId7"/>
    <p:sldId id="263" r:id="rId8"/>
    <p:sldId id="267" r:id="rId9"/>
    <p:sldId id="268" r:id="rId10"/>
    <p:sldId id="283" r:id="rId11"/>
    <p:sldId id="269" r:id="rId12"/>
    <p:sldId id="284" r:id="rId13"/>
    <p:sldId id="270" r:id="rId14"/>
    <p:sldId id="285" r:id="rId15"/>
    <p:sldId id="265" r:id="rId16"/>
    <p:sldId id="287" r:id="rId17"/>
    <p:sldId id="288" r:id="rId18"/>
    <p:sldId id="289" r:id="rId19"/>
    <p:sldId id="290" r:id="rId20"/>
    <p:sldId id="286" r:id="rId21"/>
    <p:sldId id="300" r:id="rId22"/>
    <p:sldId id="301" r:id="rId23"/>
    <p:sldId id="302" r:id="rId24"/>
    <p:sldId id="303" r:id="rId25"/>
    <p:sldId id="304" r:id="rId26"/>
    <p:sldId id="305" r:id="rId27"/>
    <p:sldId id="306" r:id="rId28"/>
    <p:sldId id="307" r:id="rId29"/>
    <p:sldId id="308" r:id="rId30"/>
    <p:sldId id="266" r:id="rId31"/>
    <p:sldId id="277" r:id="rId32"/>
    <p:sldId id="278" r:id="rId33"/>
    <p:sldId id="279" r:id="rId34"/>
    <p:sldId id="280" r:id="rId35"/>
    <p:sldId id="271" r:id="rId36"/>
    <p:sldId id="272" r:id="rId37"/>
    <p:sldId id="273" r:id="rId38"/>
    <p:sldId id="275" r:id="rId39"/>
    <p:sldId id="281" r:id="rId40"/>
    <p:sldId id="276" r:id="rId41"/>
    <p:sldId id="264" r:id="rId42"/>
    <p:sldId id="291" r:id="rId43"/>
    <p:sldId id="292" r:id="rId44"/>
    <p:sldId id="293" r:id="rId45"/>
    <p:sldId id="294" r:id="rId46"/>
    <p:sldId id="295" r:id="rId47"/>
    <p:sldId id="296" r:id="rId48"/>
    <p:sldId id="297" r:id="rId49"/>
    <p:sldId id="299" r:id="rId50"/>
    <p:sldId id="298" r:id="rId51"/>
    <p:sldId id="262" r:id="rId52"/>
    <p:sldId id="260" r:id="rId5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59F3D34-C25F-4F63-88CE-A4D46820E281}">
          <p14:sldIdLst>
            <p14:sldId id="256"/>
            <p14:sldId id="261"/>
            <p14:sldId id="257"/>
            <p14:sldId id="259"/>
            <p14:sldId id="258"/>
            <p14:sldId id="263"/>
            <p14:sldId id="267"/>
            <p14:sldId id="268"/>
            <p14:sldId id="283"/>
            <p14:sldId id="269"/>
            <p14:sldId id="284"/>
            <p14:sldId id="270"/>
            <p14:sldId id="285"/>
            <p14:sldId id="265"/>
            <p14:sldId id="287"/>
            <p14:sldId id="288"/>
            <p14:sldId id="289"/>
            <p14:sldId id="290"/>
            <p14:sldId id="286"/>
            <p14:sldId id="300"/>
            <p14:sldId id="301"/>
            <p14:sldId id="302"/>
            <p14:sldId id="303"/>
            <p14:sldId id="304"/>
            <p14:sldId id="305"/>
            <p14:sldId id="306"/>
            <p14:sldId id="307"/>
            <p14:sldId id="308"/>
            <p14:sldId id="266"/>
            <p14:sldId id="277"/>
            <p14:sldId id="278"/>
            <p14:sldId id="279"/>
            <p14:sldId id="280"/>
            <p14:sldId id="271"/>
            <p14:sldId id="272"/>
            <p14:sldId id="273"/>
            <p14:sldId id="275"/>
            <p14:sldId id="281"/>
            <p14:sldId id="276"/>
            <p14:sldId id="264"/>
            <p14:sldId id="291"/>
            <p14:sldId id="292"/>
            <p14:sldId id="293"/>
            <p14:sldId id="294"/>
            <p14:sldId id="295"/>
            <p14:sldId id="296"/>
            <p14:sldId id="297"/>
            <p14:sldId id="299"/>
            <p14:sldId id="298"/>
            <p14:sldId id="26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2" d="100"/>
          <a:sy n="52" d="100"/>
        </p:scale>
        <p:origin x="58" y="8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actId="107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tId="107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tId="20577"/>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actId="1076"/>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actId="1076"/>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actId="1076"/>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ata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image" Target="../media/image55.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rawing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image" Target="../media/image55.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err="1">
              <a:solidFill>
                <a:schemeClr val="tx1"/>
              </a:solidFill>
            </a:rPr>
            <a:t>Events</a:t>
          </a:r>
          <a:r>
            <a:rPr lang="it-IT" sz="2700" dirty="0">
              <a:solidFill>
                <a:schemeClr val="tx1"/>
              </a:solidFill>
            </a:rPr>
            <a:t> </a:t>
          </a:r>
          <a:r>
            <a:rPr lang="it-IT" sz="2700" dirty="0" err="1">
              <a:solidFill>
                <a:schemeClr val="tx1"/>
              </a:solidFill>
            </a:rPr>
            <a:t>navigation</a:t>
          </a:r>
          <a:endParaRPr lang="it-IT" sz="2700" dirty="0">
            <a:solidFill>
              <a:schemeClr val="tx1"/>
            </a:solidFill>
          </a:endParaRPr>
        </a:p>
        <a:p>
          <a:pPr algn="just"/>
          <a:r>
            <a:rPr lang="it-IT" sz="2400" dirty="0">
              <a:solidFill>
                <a:schemeClr val="tx1"/>
              </a:solidFill>
            </a:rPr>
            <a:t>The </a:t>
          </a:r>
          <a:r>
            <a:rPr lang="it-IT" sz="2400" dirty="0" err="1">
              <a:solidFill>
                <a:schemeClr val="tx1"/>
              </a:solidFill>
            </a:rPr>
            <a:t>android</a:t>
          </a:r>
          <a:r>
            <a:rPr lang="it-IT" sz="2400" dirty="0">
              <a:solidFill>
                <a:schemeClr val="tx1"/>
              </a:solidFill>
            </a:rPr>
            <a:t> </a:t>
          </a:r>
          <a:r>
            <a:rPr lang="it-IT" sz="2400" dirty="0" err="1">
              <a:solidFill>
                <a:schemeClr val="tx1"/>
              </a:solidFill>
            </a:rPr>
            <a:t>application</a:t>
          </a:r>
          <a:r>
            <a:rPr lang="it-IT" sz="2400" dirty="0">
              <a:solidFill>
                <a:schemeClr val="tx1"/>
              </a:solidFill>
            </a:rPr>
            <a:t> </a:t>
          </a:r>
          <a:r>
            <a:rPr lang="it-IT" sz="2400" dirty="0" err="1">
              <a:solidFill>
                <a:schemeClr val="tx1"/>
              </a:solidFill>
            </a:rPr>
            <a:t>allows</a:t>
          </a:r>
          <a:r>
            <a:rPr lang="it-IT" sz="2400" dirty="0">
              <a:solidFill>
                <a:schemeClr val="tx1"/>
              </a:solidFill>
            </a:rPr>
            <a:t> the user to navigate </a:t>
          </a:r>
          <a:r>
            <a:rPr lang="it-IT" sz="2400" dirty="0" err="1">
              <a:solidFill>
                <a:schemeClr val="tx1"/>
              </a:solidFill>
            </a:rPr>
            <a:t>between</a:t>
          </a:r>
          <a:r>
            <a:rPr lang="it-IT" sz="2400" dirty="0">
              <a:solidFill>
                <a:schemeClr val="tx1"/>
              </a:solidFill>
            </a:rPr>
            <a:t> </a:t>
          </a:r>
          <a:r>
            <a:rPr lang="it-IT" sz="2400" dirty="0" err="1">
              <a:solidFill>
                <a:schemeClr val="tx1"/>
              </a:solidFill>
            </a:rPr>
            <a:t>all</a:t>
          </a:r>
          <a:r>
            <a:rPr lang="it-IT" sz="2400" dirty="0">
              <a:solidFill>
                <a:schemeClr val="tx1"/>
              </a:solidFill>
            </a:rPr>
            <a:t> the future </a:t>
          </a:r>
          <a:r>
            <a:rPr lang="it-IT" sz="2400" dirty="0" err="1">
              <a:solidFill>
                <a:schemeClr val="tx1"/>
              </a:solidFill>
            </a:rPr>
            <a:t>events</a:t>
          </a:r>
          <a:r>
            <a:rPr lang="it-IT" sz="2400" dirty="0">
              <a:solidFill>
                <a:schemeClr val="tx1"/>
              </a:solidFill>
            </a:rPr>
            <a:t>, </a:t>
          </a:r>
          <a:r>
            <a:rPr lang="it-IT" sz="2400" dirty="0" err="1">
              <a:solidFill>
                <a:schemeClr val="tx1"/>
              </a:solidFill>
            </a:rPr>
            <a:t>which</a:t>
          </a:r>
          <a:r>
            <a:rPr lang="it-IT" sz="2400" dirty="0">
              <a:solidFill>
                <a:schemeClr val="tx1"/>
              </a:solidFill>
            </a:rPr>
            <a:t> are </a:t>
          </a:r>
          <a:r>
            <a:rPr lang="it-IT" sz="2400" dirty="0" err="1">
              <a:solidFill>
                <a:schemeClr val="tx1"/>
              </a:solidFill>
            </a:rPr>
            <a:t>gathered</a:t>
          </a:r>
          <a:r>
            <a:rPr lang="it-IT" sz="2400" dirty="0">
              <a:solidFill>
                <a:schemeClr val="tx1"/>
              </a:solidFill>
            </a:rPr>
            <a:t> from the database</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just" defTabSz="1200150">
            <a:lnSpc>
              <a:spcPct val="90000"/>
            </a:lnSpc>
            <a:spcBef>
              <a:spcPct val="0"/>
            </a:spcBef>
            <a:spcAft>
              <a:spcPct val="35000"/>
            </a:spcAft>
            <a:buNone/>
          </a:pPr>
          <a:r>
            <a:rPr lang="it-IT" sz="2700" kern="1200">
              <a:solidFill>
                <a:prstClr val="black"/>
              </a:solidFill>
              <a:latin typeface="+mn-lt"/>
              <a:ea typeface="+mn-ea"/>
              <a:cs typeface="+mn-cs"/>
            </a:rPr>
            <a:t>Users connections</a:t>
          </a:r>
        </a:p>
        <a:p>
          <a:pPr marL="0" lvl="0" indent="0" algn="just" defTabSz="1200150">
            <a:lnSpc>
              <a:spcPct val="90000"/>
            </a:lnSpc>
            <a:spcBef>
              <a:spcPct val="0"/>
            </a:spcBef>
            <a:spcAft>
              <a:spcPct val="35000"/>
            </a:spcAft>
            <a:buNone/>
          </a:pPr>
          <a:r>
            <a:rPr lang="it-IT" sz="2400" kern="1200">
              <a:solidFill>
                <a:prstClr val="black"/>
              </a:solidFill>
              <a:latin typeface="+mn-lt"/>
              <a:ea typeface="+mn-ea"/>
              <a:cs typeface="+mn-cs"/>
            </a:rPr>
            <a:t>For each event, in addition to the basic infos, there is a list containing all the users met at that event.</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2"/>
      <dgm:spPr/>
    </dgm:pt>
    <dgm:pt modelId="{D61A4676-7B27-4662-8508-0E2F8A00AA7A}" type="pres">
      <dgm:prSet presAssocID="{26E0C1F9-B842-4B8A-B4F2-4BF72A877452}"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5B2AFE41-3232-4EE0-8C66-81B1A38BC2F5}" type="pres">
      <dgm:prSet presAssocID="{26E0C1F9-B842-4B8A-B4F2-4BF72A877452}" presName="text" presStyleLbl="node1" presStyleIdx="0" presStyleCnt="2">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2" custLinFactNeighborX="14300" custLinFactNeighborY="4381"/>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9C20FEA7-3081-4C87-80CF-C1418EB03734}" type="pres">
      <dgm:prSet presAssocID="{B958FDC2-69F9-43C9-88A9-C10E38CA8E79}" presName="text" presStyleLbl="node1" presStyleIdx="1" presStyleCnt="2">
        <dgm:presLayoutVars>
          <dgm:bulletEnabled val="1"/>
        </dgm:presLayoutVars>
      </dgm:prSet>
      <dgm:spPr/>
    </dgm:pt>
  </dgm:ptLst>
  <dgm:cxnLst>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2071559"/>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err="1">
              <a:solidFill>
                <a:schemeClr val="tx1"/>
              </a:solidFill>
            </a:rPr>
            <a:t>Events</a:t>
          </a:r>
          <a:r>
            <a:rPr lang="it-IT" sz="2700" kern="1200" dirty="0">
              <a:solidFill>
                <a:schemeClr val="tx1"/>
              </a:solidFill>
            </a:rPr>
            <a:t> </a:t>
          </a:r>
          <a:r>
            <a:rPr lang="it-IT" sz="2700" kern="1200" dirty="0" err="1">
              <a:solidFill>
                <a:schemeClr val="tx1"/>
              </a:solidFill>
            </a:rPr>
            <a:t>navigation</a:t>
          </a:r>
          <a:endParaRPr lang="it-IT" sz="2700" kern="1200" dirty="0">
            <a:solidFill>
              <a:schemeClr val="tx1"/>
            </a:solidFill>
          </a:endParaRPr>
        </a:p>
        <a:p>
          <a:pPr marL="0" lvl="0" indent="0" algn="just" defTabSz="1200150">
            <a:lnSpc>
              <a:spcPct val="90000"/>
            </a:lnSpc>
            <a:spcBef>
              <a:spcPct val="0"/>
            </a:spcBef>
            <a:spcAft>
              <a:spcPct val="35000"/>
            </a:spcAft>
            <a:buNone/>
          </a:pPr>
          <a:r>
            <a:rPr lang="it-IT" sz="2400" kern="1200" dirty="0">
              <a:solidFill>
                <a:schemeClr val="tx1"/>
              </a:solidFill>
            </a:rPr>
            <a:t>The </a:t>
          </a:r>
          <a:r>
            <a:rPr lang="it-IT" sz="2400" kern="1200" dirty="0" err="1">
              <a:solidFill>
                <a:schemeClr val="tx1"/>
              </a:solidFill>
            </a:rPr>
            <a:t>android</a:t>
          </a:r>
          <a:r>
            <a:rPr lang="it-IT" sz="2400" kern="1200" dirty="0">
              <a:solidFill>
                <a:schemeClr val="tx1"/>
              </a:solidFill>
            </a:rPr>
            <a:t> </a:t>
          </a:r>
          <a:r>
            <a:rPr lang="it-IT" sz="2400" kern="1200" dirty="0" err="1">
              <a:solidFill>
                <a:schemeClr val="tx1"/>
              </a:solidFill>
            </a:rPr>
            <a:t>application</a:t>
          </a:r>
          <a:r>
            <a:rPr lang="it-IT" sz="2400" kern="1200" dirty="0">
              <a:solidFill>
                <a:schemeClr val="tx1"/>
              </a:solidFill>
            </a:rPr>
            <a:t> </a:t>
          </a:r>
          <a:r>
            <a:rPr lang="it-IT" sz="2400" kern="1200" dirty="0" err="1">
              <a:solidFill>
                <a:schemeClr val="tx1"/>
              </a:solidFill>
            </a:rPr>
            <a:t>allows</a:t>
          </a:r>
          <a:r>
            <a:rPr lang="it-IT" sz="2400" kern="1200" dirty="0">
              <a:solidFill>
                <a:schemeClr val="tx1"/>
              </a:solidFill>
            </a:rPr>
            <a:t> the user to navigate </a:t>
          </a:r>
          <a:r>
            <a:rPr lang="it-IT" sz="2400" kern="1200" dirty="0" err="1">
              <a:solidFill>
                <a:schemeClr val="tx1"/>
              </a:solidFill>
            </a:rPr>
            <a:t>between</a:t>
          </a:r>
          <a:r>
            <a:rPr lang="it-IT" sz="2400" kern="1200" dirty="0">
              <a:solidFill>
                <a:schemeClr val="tx1"/>
              </a:solidFill>
            </a:rPr>
            <a:t> </a:t>
          </a:r>
          <a:r>
            <a:rPr lang="it-IT" sz="2400" kern="1200" dirty="0" err="1">
              <a:solidFill>
                <a:schemeClr val="tx1"/>
              </a:solidFill>
            </a:rPr>
            <a:t>all</a:t>
          </a:r>
          <a:r>
            <a:rPr lang="it-IT" sz="2400" kern="1200" dirty="0">
              <a:solidFill>
                <a:schemeClr val="tx1"/>
              </a:solidFill>
            </a:rPr>
            <a:t> the future </a:t>
          </a:r>
          <a:r>
            <a:rPr lang="it-IT" sz="2400" kern="1200" dirty="0" err="1">
              <a:solidFill>
                <a:schemeClr val="tx1"/>
              </a:solidFill>
            </a:rPr>
            <a:t>events</a:t>
          </a:r>
          <a:r>
            <a:rPr lang="it-IT" sz="2400" kern="1200" dirty="0">
              <a:solidFill>
                <a:schemeClr val="tx1"/>
              </a:solidFill>
            </a:rPr>
            <a:t>, </a:t>
          </a:r>
          <a:r>
            <a:rPr lang="it-IT" sz="2400" kern="1200" dirty="0" err="1">
              <a:solidFill>
                <a:schemeClr val="tx1"/>
              </a:solidFill>
            </a:rPr>
            <a:t>which</a:t>
          </a:r>
          <a:r>
            <a:rPr lang="it-IT" sz="2400" kern="1200" dirty="0">
              <a:solidFill>
                <a:schemeClr val="tx1"/>
              </a:solidFill>
            </a:rPr>
            <a:t> are </a:t>
          </a:r>
          <a:r>
            <a:rPr lang="it-IT" sz="2400" kern="1200" dirty="0" err="1">
              <a:solidFill>
                <a:schemeClr val="tx1"/>
              </a:solidFill>
            </a:rPr>
            <a:t>gathered</a:t>
          </a:r>
          <a:r>
            <a:rPr lang="it-IT" sz="2400" kern="1200" dirty="0">
              <a:solidFill>
                <a:schemeClr val="tx1"/>
              </a:solidFill>
            </a:rPr>
            <a:t> from the database</a:t>
          </a:r>
        </a:p>
      </dsp:txBody>
      <dsp:txXfrm>
        <a:off x="2310275" y="0"/>
        <a:ext cx="8205324" cy="2071559"/>
      </dsp:txXfrm>
    </dsp:sp>
    <dsp:sp modelId="{D61A4676-7B27-4662-8508-0E2F8A00AA7A}">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2279778"/>
          <a:ext cx="10515600" cy="2071559"/>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a:solidFill>
                <a:prstClr val="black"/>
              </a:solidFill>
              <a:latin typeface="+mn-lt"/>
              <a:ea typeface="+mn-ea"/>
              <a:cs typeface="+mn-cs"/>
            </a:rPr>
            <a:t>Users connections</a:t>
          </a:r>
        </a:p>
        <a:p>
          <a:pPr marL="0" lvl="0" indent="0" algn="just" defTabSz="1200150">
            <a:lnSpc>
              <a:spcPct val="90000"/>
            </a:lnSpc>
            <a:spcBef>
              <a:spcPct val="0"/>
            </a:spcBef>
            <a:spcAft>
              <a:spcPct val="35000"/>
            </a:spcAft>
            <a:buNone/>
          </a:pPr>
          <a:r>
            <a:rPr lang="it-IT" sz="2400" kern="1200">
              <a:solidFill>
                <a:prstClr val="black"/>
              </a:solidFill>
              <a:latin typeface="+mn-lt"/>
              <a:ea typeface="+mn-ea"/>
              <a:cs typeface="+mn-cs"/>
            </a:rPr>
            <a:t>For each event, in addition to the basic infos, there is a list containing all the users met at that event.</a:t>
          </a:r>
          <a:endParaRPr lang="it-IT" sz="2400" kern="1200" dirty="0">
            <a:solidFill>
              <a:prstClr val="black"/>
            </a:solidFill>
            <a:latin typeface="+mn-lt"/>
            <a:ea typeface="+mn-ea"/>
            <a:cs typeface="+mn-cs"/>
          </a:endParaRPr>
        </a:p>
      </dsp:txBody>
      <dsp:txXfrm>
        <a:off x="2310275" y="2279778"/>
        <a:ext cx="8205324" cy="2071559"/>
      </dsp:txXfrm>
    </dsp:sp>
    <dsp:sp modelId="{8C79A8FB-4AC3-42EA-A556-113959285A87}">
      <dsp:nvSpPr>
        <dsp:cNvPr id="0" name=""/>
        <dsp:cNvSpPr/>
      </dsp:nvSpPr>
      <dsp:spPr>
        <a:xfrm>
          <a:off x="207155" y="2485871"/>
          <a:ext cx="2103120" cy="165724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27/06/2018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24</a:t>
            </a:fld>
            <a:endParaRPr lang="it-IT"/>
          </a:p>
        </p:txBody>
      </p:sp>
    </p:spTree>
    <p:extLst>
      <p:ext uri="{BB962C8B-B14F-4D97-AF65-F5344CB8AC3E}">
        <p14:creationId xmlns:p14="http://schemas.microsoft.com/office/powerpoint/2010/main" val="3708710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330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7451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9176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4488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3255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9749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1825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6324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0239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598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7889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1113056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69A5FC-B732-4543-BF6F-6E5959E23FD9}"/>
              </a:ext>
            </a:extLst>
          </p:cNvPr>
          <p:cNvSpPr>
            <a:spLocks noGrp="1"/>
          </p:cNvSpPr>
          <p:nvPr>
            <p:ph type="title"/>
          </p:nvPr>
        </p:nvSpPr>
        <p:spPr/>
        <p:txBody>
          <a:bodyPr/>
          <a:lstStyle/>
          <a:p>
            <a:r>
              <a:rPr lang="it-IT" dirty="0"/>
              <a:t>Android </a:t>
            </a:r>
            <a:r>
              <a:rPr lang="it-IT" dirty="0" err="1"/>
              <a:t>app</a:t>
            </a:r>
            <a:r>
              <a:rPr lang="it-IT" dirty="0"/>
              <a:t> </a:t>
            </a:r>
            <a:r>
              <a:rPr lang="it-IT" dirty="0" err="1"/>
              <a:t>functions</a:t>
            </a:r>
            <a:endParaRPr lang="it-IT" dirty="0"/>
          </a:p>
        </p:txBody>
      </p:sp>
      <p:sp>
        <p:nvSpPr>
          <p:cNvPr id="3" name="Segnaposto contenuto 2">
            <a:extLst>
              <a:ext uri="{FF2B5EF4-FFF2-40B4-BE49-F238E27FC236}">
                <a16:creationId xmlns:a16="http://schemas.microsoft.com/office/drawing/2014/main" id="{B454DD2B-31CB-446E-AF34-01EAB56AD28E}"/>
              </a:ext>
            </a:extLst>
          </p:cNvPr>
          <p:cNvSpPr>
            <a:spLocks noGrp="1"/>
          </p:cNvSpPr>
          <p:nvPr>
            <p:ph sz="half" idx="1"/>
          </p:nvPr>
        </p:nvSpPr>
        <p:spPr/>
        <p:txBody>
          <a:bodyPr/>
          <a:lstStyle/>
          <a:p>
            <a:pPr lvl="0" algn="just"/>
            <a:r>
              <a:rPr lang="it-IT" sz="3200" dirty="0"/>
              <a:t>Data storage</a:t>
            </a:r>
          </a:p>
          <a:p>
            <a:pPr lvl="0" algn="just"/>
            <a:r>
              <a:rPr lang="it-IT" dirty="0"/>
              <a:t>The server stores </a:t>
            </a:r>
            <a:r>
              <a:rPr lang="it-IT" dirty="0" err="1"/>
              <a:t>all</a:t>
            </a:r>
            <a:r>
              <a:rPr lang="it-IT" dirty="0"/>
              <a:t> the data </a:t>
            </a:r>
            <a:r>
              <a:rPr lang="it-IT" dirty="0" err="1"/>
              <a:t>regarging</a:t>
            </a:r>
            <a:r>
              <a:rPr lang="it-IT" dirty="0"/>
              <a:t> the users, the </a:t>
            </a:r>
            <a:r>
              <a:rPr lang="it-IT" dirty="0" err="1"/>
              <a:t>events</a:t>
            </a:r>
            <a:r>
              <a:rPr lang="it-IT" dirty="0"/>
              <a:t> and the rooms</a:t>
            </a:r>
          </a:p>
        </p:txBody>
      </p:sp>
      <p:sp>
        <p:nvSpPr>
          <p:cNvPr id="5" name="Segnaposto data 4">
            <a:extLst>
              <a:ext uri="{FF2B5EF4-FFF2-40B4-BE49-F238E27FC236}">
                <a16:creationId xmlns:a16="http://schemas.microsoft.com/office/drawing/2014/main" id="{DEF55650-B984-493C-A013-BD0F7C0EC2D9}"/>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526644B-C574-4BFE-A837-F42EDDFA68C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B846A6B-D5D2-449C-AF51-A393DBFC4284}"/>
              </a:ext>
            </a:extLst>
          </p:cNvPr>
          <p:cNvSpPr>
            <a:spLocks noGrp="1"/>
          </p:cNvSpPr>
          <p:nvPr>
            <p:ph type="sldNum" sz="quarter" idx="12"/>
          </p:nvPr>
        </p:nvSpPr>
        <p:spPr/>
        <p:txBody>
          <a:bodyPr/>
          <a:lstStyle/>
          <a:p>
            <a:fld id="{A27405AD-269E-48FA-B749-A0B803F8320C}" type="slidenum">
              <a:rPr lang="it-IT" smtClean="0"/>
              <a:t>20</a:t>
            </a:fld>
            <a:endParaRPr lang="it-IT"/>
          </a:p>
        </p:txBody>
      </p:sp>
      <p:graphicFrame>
        <p:nvGraphicFramePr>
          <p:cNvPr id="8" name="Segnaposto contenuto 7">
            <a:extLst>
              <a:ext uri="{FF2B5EF4-FFF2-40B4-BE49-F238E27FC236}">
                <a16:creationId xmlns:a16="http://schemas.microsoft.com/office/drawing/2014/main" id="{1B12C62F-BA07-40B0-BE99-E76E83E944EF}"/>
              </a:ext>
            </a:extLst>
          </p:cNvPr>
          <p:cNvGraphicFramePr>
            <a:graphicFrameLocks/>
          </p:cNvGraphicFramePr>
          <p:nvPr>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569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15DFC3-C920-44B9-9531-F70E5F4B882B}"/>
              </a:ext>
            </a:extLst>
          </p:cNvPr>
          <p:cNvSpPr>
            <a:spLocks noGrp="1"/>
          </p:cNvSpPr>
          <p:nvPr>
            <p:ph type="title"/>
          </p:nvPr>
        </p:nvSpPr>
        <p:spPr>
          <a:xfrm>
            <a:off x="2098200" y="365125"/>
            <a:ext cx="9255600" cy="1325563"/>
          </a:xfrm>
        </p:spPr>
        <p:txBody>
          <a:bodyPr/>
          <a:lstStyle/>
          <a:p>
            <a:r>
              <a:rPr lang="it-IT"/>
              <a:t>Login</a:t>
            </a:r>
            <a:endParaRPr lang="it-IT" dirty="0"/>
          </a:p>
        </p:txBody>
      </p:sp>
      <p:sp>
        <p:nvSpPr>
          <p:cNvPr id="3" name="Segnaposto contenuto 2">
            <a:extLst>
              <a:ext uri="{FF2B5EF4-FFF2-40B4-BE49-F238E27FC236}">
                <a16:creationId xmlns:a16="http://schemas.microsoft.com/office/drawing/2014/main" id="{42758EDE-D9B4-4263-B0C6-8F20F3C572AA}"/>
              </a:ext>
            </a:extLst>
          </p:cNvPr>
          <p:cNvSpPr>
            <a:spLocks noGrp="1"/>
          </p:cNvSpPr>
          <p:nvPr>
            <p:ph sz="half" idx="1"/>
          </p:nvPr>
        </p:nvSpPr>
        <p:spPr>
          <a:xfrm>
            <a:off x="838200" y="2515587"/>
            <a:ext cx="5181600" cy="1826825"/>
          </a:xfrm>
        </p:spPr>
        <p:txBody>
          <a:bodyPr anchor="t"/>
          <a:lstStyle/>
          <a:p>
            <a:r>
              <a:rPr lang="it-IT" dirty="0"/>
              <a:t>The first </a:t>
            </a:r>
            <a:r>
              <a:rPr lang="it-IT" dirty="0" err="1"/>
              <a:t>activity</a:t>
            </a:r>
            <a:r>
              <a:rPr lang="it-IT" dirty="0"/>
              <a:t> </a:t>
            </a:r>
            <a:r>
              <a:rPr lang="it-IT" dirty="0" err="1"/>
              <a:t>that</a:t>
            </a:r>
            <a:r>
              <a:rPr lang="it-IT" dirty="0"/>
              <a:t> </a:t>
            </a:r>
            <a:r>
              <a:rPr lang="it-IT" dirty="0" err="1"/>
              <a:t>is</a:t>
            </a:r>
            <a:r>
              <a:rPr lang="it-IT" dirty="0"/>
              <a:t> </a:t>
            </a:r>
            <a:r>
              <a:rPr lang="it-IT" dirty="0" err="1"/>
              <a:t>displayed</a:t>
            </a:r>
            <a:r>
              <a:rPr lang="it-IT" dirty="0"/>
              <a:t> once the </a:t>
            </a:r>
            <a:r>
              <a:rPr lang="it-IT" dirty="0" err="1"/>
              <a:t>app</a:t>
            </a:r>
            <a:r>
              <a:rPr lang="it-IT" dirty="0"/>
              <a:t> </a:t>
            </a:r>
            <a:r>
              <a:rPr lang="it-IT" dirty="0" err="1"/>
              <a:t>is</a:t>
            </a:r>
            <a:r>
              <a:rPr lang="it-IT" dirty="0"/>
              <a:t> </a:t>
            </a:r>
            <a:r>
              <a:rPr lang="it-IT" dirty="0" err="1"/>
              <a:t>opened</a:t>
            </a:r>
            <a:r>
              <a:rPr lang="it-IT" dirty="0"/>
              <a:t> </a:t>
            </a:r>
            <a:r>
              <a:rPr lang="it-IT" dirty="0" err="1"/>
              <a:t>is</a:t>
            </a:r>
            <a:r>
              <a:rPr lang="it-IT" dirty="0"/>
              <a:t> the Login Activity.</a:t>
            </a:r>
          </a:p>
          <a:p>
            <a:r>
              <a:rPr lang="it-IT" dirty="0"/>
              <a:t>POST: </a:t>
            </a:r>
            <a:r>
              <a:rPr lang="it-IT" sz="2000" dirty="0">
                <a:latin typeface="Consolas" panose="020B0609020204030204" pitchFamily="49" charset="0"/>
              </a:rPr>
              <a:t>/login</a:t>
            </a:r>
            <a:endParaRPr lang="it-IT" sz="2000" dirty="0"/>
          </a:p>
        </p:txBody>
      </p:sp>
      <p:pic>
        <p:nvPicPr>
          <p:cNvPr id="9" name="Segnaposto contenuto 8">
            <a:extLst>
              <a:ext uri="{FF2B5EF4-FFF2-40B4-BE49-F238E27FC236}">
                <a16:creationId xmlns:a16="http://schemas.microsoft.com/office/drawing/2014/main" id="{AA8FCA09-B9A0-4D1A-ADB7-D85A2D40D5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942DAC7C-BFDA-4318-AC0E-CB77A268E9DC}"/>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610B62B2-97F3-4677-AA31-561377D00794}"/>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8CB194D-5854-449E-A963-625312701A41}"/>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21</a:t>
            </a:fld>
            <a:endParaRPr lang="it-IT"/>
          </a:p>
        </p:txBody>
      </p:sp>
    </p:spTree>
    <p:extLst>
      <p:ext uri="{BB962C8B-B14F-4D97-AF65-F5344CB8AC3E}">
        <p14:creationId xmlns:p14="http://schemas.microsoft.com/office/powerpoint/2010/main" val="156762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05A1D5-5E18-4EE3-A394-E6A30A4DB873}"/>
              </a:ext>
            </a:extLst>
          </p:cNvPr>
          <p:cNvSpPr>
            <a:spLocks noGrp="1"/>
          </p:cNvSpPr>
          <p:nvPr>
            <p:ph type="title"/>
          </p:nvPr>
        </p:nvSpPr>
        <p:spPr>
          <a:xfrm>
            <a:off x="2098200" y="365125"/>
            <a:ext cx="9255600" cy="1325563"/>
          </a:xfrm>
        </p:spPr>
        <p:txBody>
          <a:bodyPr/>
          <a:lstStyle/>
          <a:p>
            <a:r>
              <a:rPr lang="it-IT"/>
              <a:t>Main Activity</a:t>
            </a:r>
            <a:endParaRPr lang="it-IT" dirty="0"/>
          </a:p>
        </p:txBody>
      </p:sp>
      <p:sp>
        <p:nvSpPr>
          <p:cNvPr id="3" name="Segnaposto contenuto 2">
            <a:extLst>
              <a:ext uri="{FF2B5EF4-FFF2-40B4-BE49-F238E27FC236}">
                <a16:creationId xmlns:a16="http://schemas.microsoft.com/office/drawing/2014/main" id="{89CD3A6F-951D-457C-BCF3-928713789FE4}"/>
              </a:ext>
            </a:extLst>
          </p:cNvPr>
          <p:cNvSpPr>
            <a:spLocks noGrp="1"/>
          </p:cNvSpPr>
          <p:nvPr>
            <p:ph sz="half" idx="1"/>
          </p:nvPr>
        </p:nvSpPr>
        <p:spPr>
          <a:xfrm>
            <a:off x="838200" y="2340292"/>
            <a:ext cx="5181600" cy="2177415"/>
          </a:xfrm>
        </p:spPr>
        <p:txBody>
          <a:bodyPr anchor="t"/>
          <a:lstStyle/>
          <a:p>
            <a:r>
              <a:rPr lang="it-IT" dirty="0" err="1"/>
              <a:t>After</a:t>
            </a:r>
            <a:r>
              <a:rPr lang="it-IT" dirty="0"/>
              <a:t> a </a:t>
            </a:r>
            <a:r>
              <a:rPr lang="it-IT" dirty="0" err="1"/>
              <a:t>successfull</a:t>
            </a:r>
            <a:r>
              <a:rPr lang="it-IT" dirty="0"/>
              <a:t> login the </a:t>
            </a:r>
            <a:r>
              <a:rPr lang="it-IT" dirty="0" err="1"/>
              <a:t>Main</a:t>
            </a:r>
            <a:r>
              <a:rPr lang="it-IT" dirty="0"/>
              <a:t> Activity </a:t>
            </a:r>
            <a:r>
              <a:rPr lang="it-IT" dirty="0" err="1"/>
              <a:t>is</a:t>
            </a:r>
            <a:r>
              <a:rPr lang="it-IT" dirty="0"/>
              <a:t> </a:t>
            </a:r>
            <a:r>
              <a:rPr lang="it-IT" dirty="0" err="1"/>
              <a:t>showed</a:t>
            </a:r>
            <a:endParaRPr lang="it-IT" dirty="0"/>
          </a:p>
          <a:p>
            <a:r>
              <a:rPr lang="it-IT" dirty="0"/>
              <a:t>The </a:t>
            </a:r>
            <a:r>
              <a:rPr lang="it-IT" dirty="0" err="1"/>
              <a:t>Main</a:t>
            </a:r>
            <a:r>
              <a:rPr lang="it-IT" dirty="0"/>
              <a:t> Activity </a:t>
            </a:r>
            <a:r>
              <a:rPr lang="it-IT" dirty="0" err="1"/>
              <a:t>is</a:t>
            </a:r>
            <a:r>
              <a:rPr lang="it-IT" dirty="0"/>
              <a:t> a </a:t>
            </a:r>
            <a:r>
              <a:rPr lang="it-IT" dirty="0" err="1"/>
              <a:t>Navigation</a:t>
            </a:r>
            <a:r>
              <a:rPr lang="it-IT" dirty="0"/>
              <a:t> </a:t>
            </a:r>
            <a:r>
              <a:rPr lang="it-IT" dirty="0" err="1"/>
              <a:t>Drawer</a:t>
            </a:r>
            <a:r>
              <a:rPr lang="it-IT" dirty="0"/>
              <a:t> Layout </a:t>
            </a:r>
            <a:r>
              <a:rPr lang="it-IT" dirty="0" err="1"/>
              <a:t>that</a:t>
            </a:r>
            <a:r>
              <a:rPr lang="it-IT" dirty="0"/>
              <a:t> </a:t>
            </a:r>
            <a:r>
              <a:rPr lang="it-IT" dirty="0" err="1"/>
              <a:t>acts</a:t>
            </a:r>
            <a:r>
              <a:rPr lang="it-IT" dirty="0"/>
              <a:t> </a:t>
            </a:r>
            <a:r>
              <a:rPr lang="it-IT" dirty="0" err="1"/>
              <a:t>as</a:t>
            </a:r>
            <a:r>
              <a:rPr lang="it-IT" dirty="0"/>
              <a:t> a container for </a:t>
            </a:r>
            <a:r>
              <a:rPr lang="it-IT" dirty="0" err="1"/>
              <a:t>fragments</a:t>
            </a:r>
            <a:endParaRPr lang="it-IT" dirty="0"/>
          </a:p>
        </p:txBody>
      </p:sp>
      <p:pic>
        <p:nvPicPr>
          <p:cNvPr id="9" name="Segnaposto contenuto 8">
            <a:extLst>
              <a:ext uri="{FF2B5EF4-FFF2-40B4-BE49-F238E27FC236}">
                <a16:creationId xmlns:a16="http://schemas.microsoft.com/office/drawing/2014/main" id="{52FE606D-D6C3-4C54-8DA6-B2509EBEBE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F53C6A79-BE30-4414-93EA-4AE231A8106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B46AE14E-B562-484C-8644-268CA0C6704F}"/>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579A9F0-A58E-4719-A6BC-A81CB3B24989}"/>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22</a:t>
            </a:fld>
            <a:endParaRPr lang="it-IT"/>
          </a:p>
        </p:txBody>
      </p:sp>
    </p:spTree>
    <p:extLst>
      <p:ext uri="{BB962C8B-B14F-4D97-AF65-F5344CB8AC3E}">
        <p14:creationId xmlns:p14="http://schemas.microsoft.com/office/powerpoint/2010/main" val="24013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BB9BDE-920A-4CD2-A783-936BC8E40D4D}"/>
              </a:ext>
            </a:extLst>
          </p:cNvPr>
          <p:cNvSpPr>
            <a:spLocks noGrp="1"/>
          </p:cNvSpPr>
          <p:nvPr>
            <p:ph type="title"/>
          </p:nvPr>
        </p:nvSpPr>
        <p:spPr/>
        <p:txBody>
          <a:bodyPr/>
          <a:lstStyle/>
          <a:p>
            <a:r>
              <a:rPr lang="it-IT" dirty="0" err="1"/>
              <a:t>Main</a:t>
            </a:r>
            <a:r>
              <a:rPr lang="it-IT" dirty="0"/>
              <a:t> </a:t>
            </a:r>
            <a:r>
              <a:rPr lang="it-IT" dirty="0" err="1"/>
              <a:t>Fragment</a:t>
            </a:r>
            <a:endParaRPr lang="it-IT" dirty="0"/>
          </a:p>
        </p:txBody>
      </p:sp>
      <p:sp>
        <p:nvSpPr>
          <p:cNvPr id="3" name="Segnaposto contenuto 2">
            <a:extLst>
              <a:ext uri="{FF2B5EF4-FFF2-40B4-BE49-F238E27FC236}">
                <a16:creationId xmlns:a16="http://schemas.microsoft.com/office/drawing/2014/main" id="{9E4A3198-F5C6-4099-943E-AF6F0051C17F}"/>
              </a:ext>
            </a:extLst>
          </p:cNvPr>
          <p:cNvSpPr>
            <a:spLocks noGrp="1"/>
          </p:cNvSpPr>
          <p:nvPr>
            <p:ph sz="half" idx="1"/>
          </p:nvPr>
        </p:nvSpPr>
        <p:spPr>
          <a:xfrm>
            <a:off x="838200" y="2527307"/>
            <a:ext cx="5181600" cy="1803385"/>
          </a:xfrm>
        </p:spPr>
        <p:txBody>
          <a:bodyPr anchor="t"/>
          <a:lstStyle/>
          <a:p>
            <a:r>
              <a:rPr lang="it-IT" dirty="0" err="1"/>
              <a:t>Main</a:t>
            </a:r>
            <a:r>
              <a:rPr lang="it-IT" dirty="0"/>
              <a:t> </a:t>
            </a:r>
            <a:r>
              <a:rPr lang="it-IT" dirty="0" err="1"/>
              <a:t>Frament’s</a:t>
            </a:r>
            <a:r>
              <a:rPr lang="it-IT" dirty="0"/>
              <a:t> layout </a:t>
            </a:r>
            <a:r>
              <a:rPr lang="it-IT" dirty="0" err="1"/>
              <a:t>contains</a:t>
            </a:r>
            <a:r>
              <a:rPr lang="it-IT" dirty="0"/>
              <a:t> a </a:t>
            </a:r>
            <a:r>
              <a:rPr lang="it-IT" dirty="0" err="1"/>
              <a:t>RecyclerView</a:t>
            </a:r>
            <a:r>
              <a:rPr lang="it-IT" dirty="0"/>
              <a:t> </a:t>
            </a:r>
            <a:r>
              <a:rPr lang="it-IT" dirty="0" err="1"/>
              <a:t>that</a:t>
            </a:r>
            <a:r>
              <a:rPr lang="it-IT" dirty="0"/>
              <a:t> shows the future </a:t>
            </a:r>
            <a:r>
              <a:rPr lang="it-IT" dirty="0" err="1"/>
              <a:t>events</a:t>
            </a:r>
            <a:r>
              <a:rPr lang="it-IT" dirty="0"/>
              <a:t> list</a:t>
            </a:r>
          </a:p>
          <a:p>
            <a:r>
              <a:rPr lang="it-IT" dirty="0"/>
              <a:t>GET: </a:t>
            </a:r>
            <a:r>
              <a:rPr lang="it-IT" sz="2000" dirty="0">
                <a:latin typeface="Consolas" panose="020B0609020204030204" pitchFamily="49" charset="0"/>
              </a:rPr>
              <a:t>/</a:t>
            </a:r>
            <a:r>
              <a:rPr lang="it-IT" sz="2000" dirty="0" err="1">
                <a:latin typeface="Consolas" panose="020B0609020204030204" pitchFamily="49" charset="0"/>
              </a:rPr>
              <a:t>events</a:t>
            </a:r>
            <a:r>
              <a:rPr lang="it-IT" sz="2000" dirty="0">
                <a:latin typeface="Consolas" panose="020B0609020204030204" pitchFamily="49" charset="0"/>
              </a:rPr>
              <a:t>/</a:t>
            </a:r>
            <a:r>
              <a:rPr lang="it-IT" sz="2000" dirty="0" err="1">
                <a:latin typeface="Consolas" panose="020B0609020204030204" pitchFamily="49" charset="0"/>
              </a:rPr>
              <a:t>next</a:t>
            </a:r>
            <a:endParaRPr lang="it-IT" sz="2000" dirty="0"/>
          </a:p>
          <a:p>
            <a:endParaRPr lang="it-IT" dirty="0"/>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007BEF80-5266-4327-9535-731E23CEAA2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BDFA16D8-88FC-4AED-9ABD-8B0B1524BD7F}"/>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910479CF-024F-4B12-8D79-D54C41B96E33}"/>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1E2A29FD-BA7A-4ED9-8B3B-CDAE1A9AC89E}"/>
              </a:ext>
            </a:extLst>
          </p:cNvPr>
          <p:cNvSpPr>
            <a:spLocks noGrp="1"/>
          </p:cNvSpPr>
          <p:nvPr>
            <p:ph type="sldNum" sz="quarter" idx="12"/>
          </p:nvPr>
        </p:nvSpPr>
        <p:spPr/>
        <p:txBody>
          <a:bodyPr/>
          <a:lstStyle/>
          <a:p>
            <a:fld id="{A27405AD-269E-48FA-B749-A0B803F8320C}" type="slidenum">
              <a:rPr lang="it-IT" smtClean="0"/>
              <a:t>23</a:t>
            </a:fld>
            <a:endParaRPr lang="it-IT"/>
          </a:p>
        </p:txBody>
      </p:sp>
    </p:spTree>
    <p:extLst>
      <p:ext uri="{BB962C8B-B14F-4D97-AF65-F5344CB8AC3E}">
        <p14:creationId xmlns:p14="http://schemas.microsoft.com/office/powerpoint/2010/main" val="5037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0DD71-1DE9-4AFD-B21C-A201460CB20F}"/>
              </a:ext>
            </a:extLst>
          </p:cNvPr>
          <p:cNvSpPr>
            <a:spLocks noGrp="1"/>
          </p:cNvSpPr>
          <p:nvPr>
            <p:ph type="title"/>
          </p:nvPr>
        </p:nvSpPr>
        <p:spPr/>
        <p:txBody>
          <a:bodyPr/>
          <a:lstStyle/>
          <a:p>
            <a:r>
              <a:rPr lang="it-IT" dirty="0" err="1"/>
              <a:t>Event</a:t>
            </a:r>
            <a:r>
              <a:rPr lang="it-IT" dirty="0"/>
              <a:t> Activity</a:t>
            </a:r>
          </a:p>
        </p:txBody>
      </p:sp>
      <p:sp>
        <p:nvSpPr>
          <p:cNvPr id="3" name="Segnaposto contenuto 2">
            <a:extLst>
              <a:ext uri="{FF2B5EF4-FFF2-40B4-BE49-F238E27FC236}">
                <a16:creationId xmlns:a16="http://schemas.microsoft.com/office/drawing/2014/main" id="{7AE6C356-011B-4088-9875-D3E53F6E0DF0}"/>
              </a:ext>
            </a:extLst>
          </p:cNvPr>
          <p:cNvSpPr>
            <a:spLocks noGrp="1"/>
          </p:cNvSpPr>
          <p:nvPr>
            <p:ph sz="half" idx="1"/>
          </p:nvPr>
        </p:nvSpPr>
        <p:spPr>
          <a:xfrm>
            <a:off x="838200" y="1826240"/>
            <a:ext cx="5181600" cy="3205519"/>
          </a:xfrm>
        </p:spPr>
        <p:txBody>
          <a:bodyPr anchor="t">
            <a:normAutofit/>
          </a:bodyPr>
          <a:lstStyle/>
          <a:p>
            <a:r>
              <a:rPr lang="it-IT" dirty="0" err="1"/>
              <a:t>This</a:t>
            </a:r>
            <a:r>
              <a:rPr lang="it-IT" dirty="0"/>
              <a:t> </a:t>
            </a:r>
            <a:r>
              <a:rPr lang="it-IT" dirty="0" err="1"/>
              <a:t>activity</a:t>
            </a:r>
            <a:r>
              <a:rPr lang="it-IT" dirty="0"/>
              <a:t> shows </a:t>
            </a:r>
            <a:r>
              <a:rPr lang="it-IT" dirty="0" err="1"/>
              <a:t>detailed</a:t>
            </a:r>
            <a:r>
              <a:rPr lang="it-IT" dirty="0"/>
              <a:t> </a:t>
            </a:r>
            <a:r>
              <a:rPr lang="it-IT" dirty="0" err="1"/>
              <a:t>informations</a:t>
            </a:r>
            <a:r>
              <a:rPr lang="it-IT" dirty="0"/>
              <a:t> </a:t>
            </a:r>
            <a:r>
              <a:rPr lang="it-IT" dirty="0" err="1"/>
              <a:t>about</a:t>
            </a:r>
            <a:r>
              <a:rPr lang="it-IT" dirty="0"/>
              <a:t> the </a:t>
            </a:r>
            <a:r>
              <a:rPr lang="it-IT" dirty="0" err="1"/>
              <a:t>event</a:t>
            </a:r>
            <a:endParaRPr lang="it-IT" dirty="0"/>
          </a:p>
          <a:p>
            <a:r>
              <a:rPr lang="it-IT" dirty="0"/>
              <a:t>GET: </a:t>
            </a:r>
            <a:r>
              <a:rPr lang="it-IT" sz="2000" dirty="0">
                <a:latin typeface="Consolas" panose="020B0609020204030204" pitchFamily="49" charset="0"/>
              </a:rPr>
              <a:t>/</a:t>
            </a:r>
            <a:r>
              <a:rPr lang="it-IT" sz="2000" dirty="0" err="1">
                <a:latin typeface="Consolas" panose="020B0609020204030204" pitchFamily="49" charset="0"/>
              </a:rPr>
              <a:t>events</a:t>
            </a:r>
            <a:r>
              <a:rPr lang="it-IT" sz="2000" dirty="0">
                <a:latin typeface="Consolas" panose="020B0609020204030204" pitchFamily="49" charset="0"/>
              </a:rPr>
              <a:t>/&lt;id&gt;</a:t>
            </a:r>
          </a:p>
          <a:p>
            <a:r>
              <a:rPr lang="it-IT" dirty="0"/>
              <a:t>At the bottom </a:t>
            </a:r>
            <a:r>
              <a:rPr lang="it-IT" dirty="0" err="1"/>
              <a:t>there’s</a:t>
            </a:r>
            <a:r>
              <a:rPr lang="it-IT" dirty="0"/>
              <a:t> a </a:t>
            </a:r>
            <a:r>
              <a:rPr lang="it-IT" dirty="0" err="1"/>
              <a:t>RecyclerView</a:t>
            </a:r>
            <a:r>
              <a:rPr lang="it-IT" dirty="0"/>
              <a:t> </a:t>
            </a:r>
            <a:r>
              <a:rPr lang="it-IT" dirty="0" err="1"/>
              <a:t>that</a:t>
            </a:r>
            <a:r>
              <a:rPr lang="it-IT" dirty="0"/>
              <a:t> shows the users </a:t>
            </a:r>
            <a:r>
              <a:rPr lang="it-IT" dirty="0" err="1"/>
              <a:t>met</a:t>
            </a:r>
            <a:endParaRPr lang="it-IT" dirty="0"/>
          </a:p>
          <a:p>
            <a:r>
              <a:rPr lang="it-IT" dirty="0"/>
              <a:t>GET: </a:t>
            </a:r>
            <a:r>
              <a:rPr lang="it-IT" sz="2000" dirty="0"/>
              <a:t>/users/&lt;id&gt;/</a:t>
            </a:r>
            <a:r>
              <a:rPr lang="it-IT" sz="2000" dirty="0" err="1"/>
              <a:t>connections</a:t>
            </a:r>
            <a:r>
              <a:rPr lang="it-IT" sz="2000" dirty="0"/>
              <a:t>/</a:t>
            </a:r>
            <a:r>
              <a:rPr lang="it-IT" sz="2000" dirty="0" err="1"/>
              <a:t>event</a:t>
            </a:r>
            <a:r>
              <a:rPr lang="it-IT" sz="2000" dirty="0"/>
              <a:t>/&lt;id&gt;</a:t>
            </a:r>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B7E0710B-9973-4422-9EAF-E0CEA2D1E8B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23C6C728-F185-4D64-B1CE-D046A27D214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1B884D2D-7C0D-4751-B8FE-3ECFD39DC217}"/>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2EF4ABC8-781B-4DB1-8D49-3F713072950E}"/>
              </a:ext>
            </a:extLst>
          </p:cNvPr>
          <p:cNvSpPr>
            <a:spLocks noGrp="1"/>
          </p:cNvSpPr>
          <p:nvPr>
            <p:ph type="sldNum" sz="quarter" idx="12"/>
          </p:nvPr>
        </p:nvSpPr>
        <p:spPr/>
        <p:txBody>
          <a:bodyPr/>
          <a:lstStyle/>
          <a:p>
            <a:fld id="{A27405AD-269E-48FA-B749-A0B803F8320C}" type="slidenum">
              <a:rPr lang="it-IT" smtClean="0"/>
              <a:t>24</a:t>
            </a:fld>
            <a:endParaRPr lang="it-IT"/>
          </a:p>
        </p:txBody>
      </p:sp>
    </p:spTree>
    <p:extLst>
      <p:ext uri="{BB962C8B-B14F-4D97-AF65-F5344CB8AC3E}">
        <p14:creationId xmlns:p14="http://schemas.microsoft.com/office/powerpoint/2010/main" val="209659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C46BE7-92C5-46C3-854D-008EBF0400A0}"/>
              </a:ext>
            </a:extLst>
          </p:cNvPr>
          <p:cNvSpPr>
            <a:spLocks noGrp="1"/>
          </p:cNvSpPr>
          <p:nvPr>
            <p:ph type="title"/>
          </p:nvPr>
        </p:nvSpPr>
        <p:spPr>
          <a:xfrm>
            <a:off x="2098200" y="365125"/>
            <a:ext cx="9255600" cy="1325563"/>
          </a:xfrm>
        </p:spPr>
        <p:txBody>
          <a:bodyPr/>
          <a:lstStyle/>
          <a:p>
            <a:r>
              <a:rPr lang="it-IT"/>
              <a:t>User Activity</a:t>
            </a:r>
            <a:endParaRPr lang="it-IT" dirty="0"/>
          </a:p>
        </p:txBody>
      </p:sp>
      <p:sp>
        <p:nvSpPr>
          <p:cNvPr id="3" name="Segnaposto contenuto 2">
            <a:extLst>
              <a:ext uri="{FF2B5EF4-FFF2-40B4-BE49-F238E27FC236}">
                <a16:creationId xmlns:a16="http://schemas.microsoft.com/office/drawing/2014/main" id="{9140A973-B12A-4B8B-A474-E933EC694615}"/>
              </a:ext>
            </a:extLst>
          </p:cNvPr>
          <p:cNvSpPr>
            <a:spLocks noGrp="1"/>
          </p:cNvSpPr>
          <p:nvPr>
            <p:ph sz="half" idx="1"/>
          </p:nvPr>
        </p:nvSpPr>
        <p:spPr>
          <a:xfrm>
            <a:off x="833587" y="2333108"/>
            <a:ext cx="5181600" cy="3428041"/>
          </a:xfrm>
        </p:spPr>
        <p:txBody>
          <a:bodyPr>
            <a:normAutofit/>
          </a:bodyPr>
          <a:lstStyle/>
          <a:p>
            <a:r>
              <a:rPr lang="it-IT" dirty="0"/>
              <a:t>Users are </a:t>
            </a:r>
            <a:r>
              <a:rPr lang="it-IT" dirty="0" err="1"/>
              <a:t>expandable</a:t>
            </a:r>
            <a:r>
              <a:rPr lang="it-IT" dirty="0"/>
              <a:t> </a:t>
            </a:r>
            <a:r>
              <a:rPr lang="it-IT" dirty="0" err="1"/>
              <a:t>as</a:t>
            </a:r>
            <a:r>
              <a:rPr lang="it-IT" dirty="0"/>
              <a:t> </a:t>
            </a:r>
            <a:r>
              <a:rPr lang="it-IT" dirty="0" err="1"/>
              <a:t>well</a:t>
            </a:r>
            <a:r>
              <a:rPr lang="it-IT" dirty="0"/>
              <a:t>, in </a:t>
            </a:r>
            <a:r>
              <a:rPr lang="it-IT" dirty="0" err="1"/>
              <a:t>order</a:t>
            </a:r>
            <a:r>
              <a:rPr lang="it-IT" dirty="0"/>
              <a:t> to </a:t>
            </a:r>
            <a:r>
              <a:rPr lang="it-IT" dirty="0" err="1"/>
              <a:t>see</a:t>
            </a:r>
            <a:r>
              <a:rPr lang="it-IT" dirty="0"/>
              <a:t> more </a:t>
            </a:r>
            <a:r>
              <a:rPr lang="it-IT" dirty="0" err="1"/>
              <a:t>detailed</a:t>
            </a:r>
            <a:r>
              <a:rPr lang="it-IT" dirty="0"/>
              <a:t> </a:t>
            </a:r>
            <a:r>
              <a:rPr lang="it-IT" dirty="0" err="1"/>
              <a:t>infromations</a:t>
            </a:r>
            <a:r>
              <a:rPr lang="it-IT" dirty="0"/>
              <a:t> </a:t>
            </a:r>
            <a:r>
              <a:rPr lang="it-IT" dirty="0" err="1"/>
              <a:t>about</a:t>
            </a:r>
            <a:r>
              <a:rPr lang="it-IT" dirty="0"/>
              <a:t> </a:t>
            </a:r>
            <a:r>
              <a:rPr lang="it-IT" dirty="0" err="1"/>
              <a:t>them</a:t>
            </a:r>
            <a:endParaRPr lang="it-IT" dirty="0"/>
          </a:p>
          <a:p>
            <a:r>
              <a:rPr lang="it-IT" dirty="0" err="1"/>
              <a:t>It</a:t>
            </a:r>
            <a:r>
              <a:rPr lang="it-IT" dirty="0"/>
              <a:t> </a:t>
            </a:r>
            <a:r>
              <a:rPr lang="it-IT" dirty="0" err="1"/>
              <a:t>is</a:t>
            </a:r>
            <a:r>
              <a:rPr lang="it-IT" dirty="0"/>
              <a:t> </a:t>
            </a:r>
            <a:r>
              <a:rPr lang="it-IT" dirty="0" err="1"/>
              <a:t>also</a:t>
            </a:r>
            <a:r>
              <a:rPr lang="it-IT" dirty="0"/>
              <a:t> </a:t>
            </a:r>
            <a:r>
              <a:rPr lang="it-IT" dirty="0" err="1"/>
              <a:t>possible</a:t>
            </a:r>
            <a:r>
              <a:rPr lang="it-IT" dirty="0"/>
              <a:t> to </a:t>
            </a:r>
            <a:r>
              <a:rPr lang="it-IT" dirty="0" err="1"/>
              <a:t>add</a:t>
            </a:r>
            <a:r>
              <a:rPr lang="it-IT" dirty="0"/>
              <a:t> the user </a:t>
            </a:r>
            <a:r>
              <a:rPr lang="it-IT" dirty="0" err="1"/>
              <a:t>as</a:t>
            </a:r>
            <a:r>
              <a:rPr lang="it-IT" dirty="0"/>
              <a:t> a </a:t>
            </a:r>
            <a:r>
              <a:rPr lang="it-IT" dirty="0" err="1"/>
              <a:t>contact</a:t>
            </a:r>
            <a:endParaRPr lang="it-IT" dirty="0"/>
          </a:p>
          <a:p>
            <a:r>
              <a:rPr lang="it-IT" dirty="0"/>
              <a:t>GET: </a:t>
            </a:r>
            <a:r>
              <a:rPr lang="it-IT" sz="2000" dirty="0">
                <a:latin typeface="Consolas" panose="020B0609020204030204" pitchFamily="49" charset="0"/>
              </a:rPr>
              <a:t>/users/&lt;id&gt;</a:t>
            </a:r>
          </a:p>
        </p:txBody>
      </p:sp>
      <p:pic>
        <p:nvPicPr>
          <p:cNvPr id="9" name="Segnaposto contenuto 8" descr="Immagine che contiene screenshot&#10;&#10;Descrizione generata con affidabilità elevata">
            <a:extLst>
              <a:ext uri="{FF2B5EF4-FFF2-40B4-BE49-F238E27FC236}">
                <a16:creationId xmlns:a16="http://schemas.microsoft.com/office/drawing/2014/main" id="{F92D435D-041C-4DEB-AC0B-38ECAE8076A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62973" y="1253331"/>
            <a:ext cx="2447627" cy="4351338"/>
          </a:xfrm>
        </p:spPr>
      </p:pic>
      <p:sp>
        <p:nvSpPr>
          <p:cNvPr id="5" name="Segnaposto data 4">
            <a:extLst>
              <a:ext uri="{FF2B5EF4-FFF2-40B4-BE49-F238E27FC236}">
                <a16:creationId xmlns:a16="http://schemas.microsoft.com/office/drawing/2014/main" id="{F0C469A3-68BC-4F37-8A8F-CF30BE34BF1B}"/>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CD0EB756-FD72-4F94-8F33-31BB9FD9A556}"/>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63BCFD5-0C88-46B1-A908-A5BD753FEEE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25</a:t>
            </a:fld>
            <a:endParaRPr lang="it-IT"/>
          </a:p>
        </p:txBody>
      </p:sp>
      <p:pic>
        <p:nvPicPr>
          <p:cNvPr id="11" name="Immagine 10" descr="Immagine che contiene screenshot&#10;&#10;Descrizione generata con affidabilità molto elevata">
            <a:extLst>
              <a:ext uri="{FF2B5EF4-FFF2-40B4-BE49-F238E27FC236}">
                <a16:creationId xmlns:a16="http://schemas.microsoft.com/office/drawing/2014/main" id="{91CE0564-90CC-4946-8C53-D6929E7C6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172" y="1253331"/>
            <a:ext cx="2447628" cy="4351338"/>
          </a:xfrm>
          <a:prstGeom prst="rect">
            <a:avLst/>
          </a:prstGeom>
        </p:spPr>
      </p:pic>
    </p:spTree>
    <p:extLst>
      <p:ext uri="{BB962C8B-B14F-4D97-AF65-F5344CB8AC3E}">
        <p14:creationId xmlns:p14="http://schemas.microsoft.com/office/powerpoint/2010/main" val="120974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62AD2-6DD1-4520-A10D-2E83D31F8CED}"/>
              </a:ext>
            </a:extLst>
          </p:cNvPr>
          <p:cNvSpPr>
            <a:spLocks noGrp="1"/>
          </p:cNvSpPr>
          <p:nvPr>
            <p:ph type="title"/>
          </p:nvPr>
        </p:nvSpPr>
        <p:spPr/>
        <p:txBody>
          <a:bodyPr/>
          <a:lstStyle/>
          <a:p>
            <a:r>
              <a:rPr lang="it-IT" dirty="0" err="1"/>
              <a:t>Add</a:t>
            </a:r>
            <a:r>
              <a:rPr lang="it-IT" dirty="0"/>
              <a:t> </a:t>
            </a:r>
            <a:r>
              <a:rPr lang="it-IT" dirty="0" err="1"/>
              <a:t>Event</a:t>
            </a:r>
            <a:r>
              <a:rPr lang="it-IT" dirty="0"/>
              <a:t> Activity</a:t>
            </a:r>
          </a:p>
        </p:txBody>
      </p:sp>
      <p:sp>
        <p:nvSpPr>
          <p:cNvPr id="3" name="Segnaposto contenuto 2">
            <a:extLst>
              <a:ext uri="{FF2B5EF4-FFF2-40B4-BE49-F238E27FC236}">
                <a16:creationId xmlns:a16="http://schemas.microsoft.com/office/drawing/2014/main" id="{F2EEF05C-CE96-4B0A-93FE-F7E22A5CE3C7}"/>
              </a:ext>
            </a:extLst>
          </p:cNvPr>
          <p:cNvSpPr>
            <a:spLocks noGrp="1"/>
          </p:cNvSpPr>
          <p:nvPr>
            <p:ph sz="half" idx="1"/>
          </p:nvPr>
        </p:nvSpPr>
        <p:spPr>
          <a:xfrm>
            <a:off x="838200" y="1839590"/>
            <a:ext cx="5181600" cy="3105898"/>
          </a:xfrm>
        </p:spPr>
        <p:txBody>
          <a:bodyPr>
            <a:normAutofit/>
          </a:bodyPr>
          <a:lstStyle/>
          <a:p>
            <a:r>
              <a:rPr lang="it-IT" dirty="0" err="1"/>
              <a:t>Among</a:t>
            </a:r>
            <a:r>
              <a:rPr lang="it-IT" dirty="0"/>
              <a:t> </a:t>
            </a:r>
            <a:r>
              <a:rPr lang="it-IT" dirty="0" err="1"/>
              <a:t>app’s</a:t>
            </a:r>
            <a:r>
              <a:rPr lang="it-IT" dirty="0"/>
              <a:t> features, </a:t>
            </a:r>
            <a:r>
              <a:rPr lang="it-IT" dirty="0" err="1"/>
              <a:t>there’s</a:t>
            </a:r>
            <a:r>
              <a:rPr lang="it-IT" dirty="0"/>
              <a:t> the </a:t>
            </a:r>
            <a:r>
              <a:rPr lang="it-IT" dirty="0" err="1"/>
              <a:t>possibility</a:t>
            </a:r>
            <a:r>
              <a:rPr lang="it-IT" dirty="0"/>
              <a:t> to create a new </a:t>
            </a:r>
            <a:r>
              <a:rPr lang="it-IT" dirty="0" err="1"/>
              <a:t>event</a:t>
            </a:r>
            <a:endParaRPr lang="it-IT" dirty="0"/>
          </a:p>
          <a:p>
            <a:r>
              <a:rPr lang="it-IT" dirty="0" err="1"/>
              <a:t>This</a:t>
            </a:r>
            <a:r>
              <a:rPr lang="it-IT" dirty="0"/>
              <a:t> </a:t>
            </a:r>
            <a:r>
              <a:rPr lang="it-IT" dirty="0" err="1"/>
              <a:t>activity</a:t>
            </a:r>
            <a:r>
              <a:rPr lang="it-IT" dirty="0"/>
              <a:t> </a:t>
            </a:r>
            <a:r>
              <a:rPr lang="it-IT" dirty="0" err="1"/>
              <a:t>is</a:t>
            </a:r>
            <a:r>
              <a:rPr lang="it-IT" dirty="0"/>
              <a:t> </a:t>
            </a:r>
            <a:r>
              <a:rPr lang="it-IT" dirty="0" err="1"/>
              <a:t>reachable</a:t>
            </a:r>
            <a:r>
              <a:rPr lang="it-IT" dirty="0"/>
              <a:t> from the </a:t>
            </a:r>
            <a:r>
              <a:rPr lang="it-IT" dirty="0" err="1"/>
              <a:t>Floating</a:t>
            </a:r>
            <a:r>
              <a:rPr lang="it-IT" dirty="0"/>
              <a:t> Action Button </a:t>
            </a:r>
            <a:r>
              <a:rPr lang="it-IT" dirty="0" err="1"/>
              <a:t>displayed</a:t>
            </a:r>
            <a:r>
              <a:rPr lang="it-IT" dirty="0"/>
              <a:t> in the </a:t>
            </a:r>
            <a:r>
              <a:rPr lang="it-IT" dirty="0" err="1"/>
              <a:t>Main</a:t>
            </a:r>
            <a:r>
              <a:rPr lang="it-IT" dirty="0"/>
              <a:t> </a:t>
            </a:r>
            <a:r>
              <a:rPr lang="it-IT" dirty="0" err="1"/>
              <a:t>Fragment</a:t>
            </a:r>
            <a:endParaRPr lang="it-IT" dirty="0"/>
          </a:p>
          <a:p>
            <a:r>
              <a:rPr lang="it-IT" dirty="0"/>
              <a:t>POST: </a:t>
            </a:r>
            <a:r>
              <a:rPr lang="it-IT" sz="2000" dirty="0">
                <a:latin typeface="Consolas" panose="020B0609020204030204" pitchFamily="49" charset="0"/>
              </a:rPr>
              <a:t>/</a:t>
            </a:r>
            <a:r>
              <a:rPr lang="it-IT" sz="2000" dirty="0" err="1">
                <a:latin typeface="Consolas" panose="020B0609020204030204" pitchFamily="49" charset="0"/>
              </a:rPr>
              <a:t>events</a:t>
            </a:r>
            <a:endParaRPr lang="it-IT" sz="2000" dirty="0">
              <a:latin typeface="Consolas" panose="020B0609020204030204" pitchFamily="49" charset="0"/>
            </a:endParaRPr>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5BAD9368-F1CB-4D14-8CF0-0C9E6B0C57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8063D454-8481-4934-B4E2-96B5775ABA36}"/>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2110DC52-F1D1-463E-B72F-1881AFBD7E5C}"/>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1C1145F-9AF9-4CC1-9CDF-FF8D2E1F083B}"/>
              </a:ext>
            </a:extLst>
          </p:cNvPr>
          <p:cNvSpPr>
            <a:spLocks noGrp="1"/>
          </p:cNvSpPr>
          <p:nvPr>
            <p:ph type="sldNum" sz="quarter" idx="12"/>
          </p:nvPr>
        </p:nvSpPr>
        <p:spPr/>
        <p:txBody>
          <a:bodyPr/>
          <a:lstStyle/>
          <a:p>
            <a:fld id="{A27405AD-269E-48FA-B749-A0B803F8320C}" type="slidenum">
              <a:rPr lang="it-IT" smtClean="0"/>
              <a:t>26</a:t>
            </a:fld>
            <a:endParaRPr lang="it-IT"/>
          </a:p>
        </p:txBody>
      </p:sp>
    </p:spTree>
    <p:extLst>
      <p:ext uri="{BB962C8B-B14F-4D97-AF65-F5344CB8AC3E}">
        <p14:creationId xmlns:p14="http://schemas.microsoft.com/office/powerpoint/2010/main" val="8696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73FFA-21B2-47E7-B4BC-CAD8C78FFCD8}"/>
              </a:ext>
            </a:extLst>
          </p:cNvPr>
          <p:cNvSpPr>
            <a:spLocks noGrp="1"/>
          </p:cNvSpPr>
          <p:nvPr>
            <p:ph type="title"/>
          </p:nvPr>
        </p:nvSpPr>
        <p:spPr/>
        <p:txBody>
          <a:bodyPr/>
          <a:lstStyle/>
          <a:p>
            <a:r>
              <a:rPr lang="it-IT" dirty="0"/>
              <a:t>Under the </a:t>
            </a:r>
            <a:r>
              <a:rPr lang="it-IT" dirty="0" err="1"/>
              <a:t>hood</a:t>
            </a:r>
            <a:endParaRPr lang="it-IT" dirty="0"/>
          </a:p>
        </p:txBody>
      </p:sp>
      <p:sp>
        <p:nvSpPr>
          <p:cNvPr id="3" name="Segnaposto contenuto 2">
            <a:extLst>
              <a:ext uri="{FF2B5EF4-FFF2-40B4-BE49-F238E27FC236}">
                <a16:creationId xmlns:a16="http://schemas.microsoft.com/office/drawing/2014/main" id="{1AC4A462-2A24-416A-8658-0518260E7935}"/>
              </a:ext>
            </a:extLst>
          </p:cNvPr>
          <p:cNvSpPr>
            <a:spLocks noGrp="1"/>
          </p:cNvSpPr>
          <p:nvPr>
            <p:ph sz="half" idx="1"/>
          </p:nvPr>
        </p:nvSpPr>
        <p:spPr>
          <a:xfrm>
            <a:off x="838200" y="1825625"/>
            <a:ext cx="10515600" cy="4351338"/>
          </a:xfrm>
        </p:spPr>
        <p:txBody>
          <a:bodyPr/>
          <a:lstStyle/>
          <a:p>
            <a:r>
              <a:rPr lang="it-IT" dirty="0"/>
              <a:t>To </a:t>
            </a:r>
            <a:r>
              <a:rPr lang="it-IT" dirty="0" err="1"/>
              <a:t>handle</a:t>
            </a:r>
            <a:r>
              <a:rPr lang="it-IT" dirty="0"/>
              <a:t> API </a:t>
            </a:r>
            <a:r>
              <a:rPr lang="it-IT" dirty="0" err="1"/>
              <a:t>requests</a:t>
            </a:r>
            <a:r>
              <a:rPr lang="it-IT" dirty="0"/>
              <a:t> </a:t>
            </a:r>
            <a:r>
              <a:rPr lang="it-IT" dirty="0" err="1"/>
              <a:t>we</a:t>
            </a:r>
            <a:r>
              <a:rPr lang="it-IT" dirty="0"/>
              <a:t> made use of Volley, </a:t>
            </a:r>
            <a:r>
              <a:rPr lang="en-US" dirty="0"/>
              <a:t>an open source HTTP library for Android apps created by Google</a:t>
            </a:r>
          </a:p>
          <a:p>
            <a:r>
              <a:rPr lang="it-IT" dirty="0" err="1"/>
              <a:t>When</a:t>
            </a:r>
            <a:r>
              <a:rPr lang="it-IT" dirty="0"/>
              <a:t> </a:t>
            </a:r>
            <a:r>
              <a:rPr lang="it-IT" dirty="0" err="1"/>
              <a:t>performing</a:t>
            </a:r>
            <a:r>
              <a:rPr lang="it-IT" dirty="0"/>
              <a:t> a </a:t>
            </a:r>
            <a:r>
              <a:rPr lang="it-IT" dirty="0" err="1"/>
              <a:t>request</a:t>
            </a:r>
            <a:r>
              <a:rPr lang="it-IT" dirty="0"/>
              <a:t>, in </a:t>
            </a:r>
            <a:r>
              <a:rPr lang="it-IT" dirty="0" err="1"/>
              <a:t>addition</a:t>
            </a:r>
            <a:r>
              <a:rPr lang="it-IT" dirty="0"/>
              <a:t> to the </a:t>
            </a:r>
            <a:r>
              <a:rPr lang="it-IT" sz="2000" dirty="0" err="1">
                <a:latin typeface="Consolas" panose="020B0609020204030204" pitchFamily="49" charset="0"/>
              </a:rPr>
              <a:t>context</a:t>
            </a:r>
            <a:r>
              <a:rPr lang="it-IT" dirty="0"/>
              <a:t> and the </a:t>
            </a:r>
            <a:r>
              <a:rPr lang="it-IT" sz="2000" dirty="0" err="1">
                <a:latin typeface="Consolas" panose="020B0609020204030204" pitchFamily="49" charset="0"/>
              </a:rPr>
              <a:t>path</a:t>
            </a:r>
            <a:r>
              <a:rPr lang="it-IT" dirty="0"/>
              <a:t> (and the </a:t>
            </a:r>
            <a:r>
              <a:rPr lang="it-IT" sz="2000" dirty="0" err="1">
                <a:latin typeface="Consolas" panose="020B0609020204030204" pitchFamily="49" charset="0"/>
              </a:rPr>
              <a:t>JSONObject</a:t>
            </a:r>
            <a:r>
              <a:rPr lang="it-IT" dirty="0"/>
              <a:t> in case of POST </a:t>
            </a:r>
            <a:r>
              <a:rPr lang="it-IT" dirty="0" err="1"/>
              <a:t>requests</a:t>
            </a:r>
            <a:r>
              <a:rPr lang="it-IT" dirty="0"/>
              <a:t>), </a:t>
            </a:r>
            <a:r>
              <a:rPr lang="it-IT" dirty="0" err="1"/>
              <a:t>it’s</a:t>
            </a:r>
            <a:r>
              <a:rPr lang="it-IT" dirty="0"/>
              <a:t> </a:t>
            </a:r>
            <a:r>
              <a:rPr lang="it-IT" dirty="0" err="1"/>
              <a:t>necessary</a:t>
            </a:r>
            <a:r>
              <a:rPr lang="it-IT" dirty="0"/>
              <a:t> to pass </a:t>
            </a:r>
            <a:r>
              <a:rPr lang="it-IT" dirty="0" err="1"/>
              <a:t>two</a:t>
            </a:r>
            <a:r>
              <a:rPr lang="it-IT" dirty="0"/>
              <a:t> </a:t>
            </a:r>
            <a:r>
              <a:rPr lang="it-IT" dirty="0" err="1"/>
              <a:t>Listeners</a:t>
            </a:r>
            <a:r>
              <a:rPr lang="it-IT" dirty="0"/>
              <a:t>:</a:t>
            </a:r>
          </a:p>
          <a:p>
            <a:pPr lvl="1"/>
            <a:r>
              <a:rPr lang="it-IT" dirty="0"/>
              <a:t>The </a:t>
            </a:r>
            <a:r>
              <a:rPr lang="it-IT" sz="1600" dirty="0" err="1">
                <a:latin typeface="Consolas" panose="020B0609020204030204" pitchFamily="49" charset="0"/>
              </a:rPr>
              <a:t>Response.Listener</a:t>
            </a:r>
            <a:r>
              <a:rPr lang="it-IT" sz="1600" dirty="0">
                <a:latin typeface="Consolas" panose="020B0609020204030204" pitchFamily="49" charset="0"/>
              </a:rPr>
              <a:t>&lt;&gt;</a:t>
            </a:r>
            <a:r>
              <a:rPr lang="it-IT" dirty="0"/>
              <a:t> </a:t>
            </a:r>
            <a:r>
              <a:rPr lang="it-IT" dirty="0" err="1"/>
              <a:t>which</a:t>
            </a:r>
            <a:r>
              <a:rPr lang="it-IT" dirty="0"/>
              <a:t> must </a:t>
            </a:r>
            <a:r>
              <a:rPr lang="it-IT" dirty="0" err="1"/>
              <a:t>contain</a:t>
            </a:r>
            <a:r>
              <a:rPr lang="it-IT" dirty="0"/>
              <a:t> the </a:t>
            </a:r>
            <a:r>
              <a:rPr lang="it-IT" dirty="0" err="1"/>
              <a:t>method</a:t>
            </a:r>
            <a:r>
              <a:rPr lang="it-IT" dirty="0"/>
              <a:t> </a:t>
            </a:r>
            <a:r>
              <a:rPr lang="it-IT" sz="1600" dirty="0" err="1">
                <a:latin typeface="Consolas" panose="020B0609020204030204" pitchFamily="49" charset="0"/>
              </a:rPr>
              <a:t>onResponse</a:t>
            </a:r>
            <a:r>
              <a:rPr lang="it-IT" dirty="0"/>
              <a:t>, </a:t>
            </a:r>
            <a:r>
              <a:rPr lang="it-IT" dirty="0" err="1"/>
              <a:t>invoked</a:t>
            </a:r>
            <a:r>
              <a:rPr lang="it-IT" dirty="0"/>
              <a:t> </a:t>
            </a:r>
            <a:r>
              <a:rPr lang="it-IT" dirty="0" err="1"/>
              <a:t>when</a:t>
            </a:r>
            <a:r>
              <a:rPr lang="it-IT" dirty="0"/>
              <a:t> the </a:t>
            </a:r>
            <a:r>
              <a:rPr lang="it-IT" dirty="0" err="1"/>
              <a:t>request</a:t>
            </a:r>
            <a:r>
              <a:rPr lang="it-IT" dirty="0"/>
              <a:t> </a:t>
            </a:r>
            <a:r>
              <a:rPr lang="it-IT" dirty="0" err="1"/>
              <a:t>ends</a:t>
            </a:r>
            <a:r>
              <a:rPr lang="it-IT" dirty="0"/>
              <a:t> with a </a:t>
            </a:r>
            <a:r>
              <a:rPr lang="it-IT" sz="1600" dirty="0">
                <a:latin typeface="Consolas" panose="020B0609020204030204" pitchFamily="49" charset="0"/>
              </a:rPr>
              <a:t>200 OK</a:t>
            </a:r>
          </a:p>
          <a:p>
            <a:pPr lvl="1"/>
            <a:r>
              <a:rPr lang="it-IT" dirty="0"/>
              <a:t>The </a:t>
            </a:r>
            <a:r>
              <a:rPr lang="it-IT" sz="1600" dirty="0" err="1">
                <a:latin typeface="Consolas" panose="020B0609020204030204" pitchFamily="49" charset="0"/>
              </a:rPr>
              <a:t>Response.ErrorListener</a:t>
            </a:r>
            <a:r>
              <a:rPr lang="it-IT" dirty="0"/>
              <a:t> </a:t>
            </a:r>
            <a:r>
              <a:rPr lang="it-IT" dirty="0" err="1"/>
              <a:t>which</a:t>
            </a:r>
            <a:r>
              <a:rPr lang="it-IT" dirty="0"/>
              <a:t> must </a:t>
            </a:r>
            <a:r>
              <a:rPr lang="it-IT" dirty="0" err="1"/>
              <a:t>contain</a:t>
            </a:r>
            <a:r>
              <a:rPr lang="it-IT" dirty="0"/>
              <a:t> the </a:t>
            </a:r>
            <a:r>
              <a:rPr lang="it-IT" dirty="0" err="1"/>
              <a:t>method</a:t>
            </a:r>
            <a:r>
              <a:rPr lang="it-IT" dirty="0"/>
              <a:t> </a:t>
            </a:r>
            <a:r>
              <a:rPr lang="it-IT" sz="1600" dirty="0" err="1">
                <a:latin typeface="Consolas" panose="020B0609020204030204" pitchFamily="49" charset="0"/>
              </a:rPr>
              <a:t>onErrorResponse</a:t>
            </a:r>
            <a:r>
              <a:rPr lang="it-IT" dirty="0"/>
              <a:t>, </a:t>
            </a:r>
            <a:r>
              <a:rPr lang="it-IT" dirty="0" err="1"/>
              <a:t>invoked</a:t>
            </a:r>
            <a:r>
              <a:rPr lang="it-IT" dirty="0"/>
              <a:t> </a:t>
            </a:r>
            <a:r>
              <a:rPr lang="it-IT" dirty="0" err="1"/>
              <a:t>when</a:t>
            </a:r>
            <a:r>
              <a:rPr lang="it-IT" dirty="0"/>
              <a:t> the </a:t>
            </a:r>
            <a:r>
              <a:rPr lang="it-IT" dirty="0" err="1"/>
              <a:t>request</a:t>
            </a:r>
            <a:r>
              <a:rPr lang="it-IT" dirty="0"/>
              <a:t> </a:t>
            </a:r>
            <a:r>
              <a:rPr lang="it-IT" dirty="0" err="1"/>
              <a:t>ends</a:t>
            </a:r>
            <a:r>
              <a:rPr lang="it-IT" dirty="0"/>
              <a:t> </a:t>
            </a:r>
            <a:r>
              <a:rPr lang="it-IT" dirty="0" err="1"/>
              <a:t>whit</a:t>
            </a:r>
            <a:r>
              <a:rPr lang="it-IT" dirty="0"/>
              <a:t> an </a:t>
            </a:r>
            <a:r>
              <a:rPr lang="it-IT" dirty="0" err="1"/>
              <a:t>error</a:t>
            </a:r>
            <a:endParaRPr lang="it-IT" dirty="0"/>
          </a:p>
          <a:p>
            <a:r>
              <a:rPr lang="it-IT" dirty="0" err="1"/>
              <a:t>Then</a:t>
            </a:r>
            <a:r>
              <a:rPr lang="it-IT" dirty="0"/>
              <a:t>, the </a:t>
            </a:r>
            <a:r>
              <a:rPr lang="it-IT" dirty="0" err="1"/>
              <a:t>request</a:t>
            </a:r>
            <a:r>
              <a:rPr lang="it-IT" dirty="0"/>
              <a:t> </a:t>
            </a:r>
            <a:r>
              <a:rPr lang="it-IT" dirty="0" err="1"/>
              <a:t>is</a:t>
            </a:r>
            <a:r>
              <a:rPr lang="it-IT" dirty="0"/>
              <a:t> </a:t>
            </a:r>
            <a:r>
              <a:rPr lang="it-IT" dirty="0" err="1"/>
              <a:t>added</a:t>
            </a:r>
            <a:r>
              <a:rPr lang="it-IT" dirty="0"/>
              <a:t> to the Singleton Queue of </a:t>
            </a:r>
            <a:r>
              <a:rPr lang="it-IT" dirty="0" err="1"/>
              <a:t>requests</a:t>
            </a:r>
            <a:r>
              <a:rPr lang="it-IT" dirty="0"/>
              <a:t>.</a:t>
            </a:r>
          </a:p>
        </p:txBody>
      </p:sp>
      <p:sp>
        <p:nvSpPr>
          <p:cNvPr id="5" name="Segnaposto data 4">
            <a:extLst>
              <a:ext uri="{FF2B5EF4-FFF2-40B4-BE49-F238E27FC236}">
                <a16:creationId xmlns:a16="http://schemas.microsoft.com/office/drawing/2014/main" id="{BD2D85AA-D175-4947-9D6D-75F05D976EE0}"/>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A69D097-49F8-422F-A0A0-8F116E06F1F0}"/>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29F6893-487F-490C-824F-158CC134EBFB}"/>
              </a:ext>
            </a:extLst>
          </p:cNvPr>
          <p:cNvSpPr>
            <a:spLocks noGrp="1"/>
          </p:cNvSpPr>
          <p:nvPr>
            <p:ph type="sldNum" sz="quarter" idx="12"/>
          </p:nvPr>
        </p:nvSpPr>
        <p:spPr/>
        <p:txBody>
          <a:bodyPr/>
          <a:lstStyle/>
          <a:p>
            <a:fld id="{A27405AD-269E-48FA-B749-A0B803F8320C}" type="slidenum">
              <a:rPr lang="it-IT" smtClean="0"/>
              <a:t>27</a:t>
            </a:fld>
            <a:endParaRPr lang="it-IT"/>
          </a:p>
        </p:txBody>
      </p:sp>
    </p:spTree>
    <p:extLst>
      <p:ext uri="{BB962C8B-B14F-4D97-AF65-F5344CB8AC3E}">
        <p14:creationId xmlns:p14="http://schemas.microsoft.com/office/powerpoint/2010/main" val="310503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AD73A-6922-4B9F-98EA-C7AE240B0B7B}"/>
              </a:ext>
            </a:extLst>
          </p:cNvPr>
          <p:cNvSpPr>
            <a:spLocks noGrp="1"/>
          </p:cNvSpPr>
          <p:nvPr>
            <p:ph type="title"/>
          </p:nvPr>
        </p:nvSpPr>
        <p:spPr/>
        <p:txBody>
          <a:bodyPr/>
          <a:lstStyle/>
          <a:p>
            <a:r>
              <a:rPr lang="it-IT" dirty="0" err="1"/>
              <a:t>Implementation</a:t>
            </a:r>
            <a:endParaRPr lang="it-IT" dirty="0"/>
          </a:p>
        </p:txBody>
      </p:sp>
      <p:sp>
        <p:nvSpPr>
          <p:cNvPr id="3" name="Segnaposto contenuto 2">
            <a:extLst>
              <a:ext uri="{FF2B5EF4-FFF2-40B4-BE49-F238E27FC236}">
                <a16:creationId xmlns:a16="http://schemas.microsoft.com/office/drawing/2014/main" id="{7DFD2E2C-A6B3-4A5A-AD0E-584EEDF6AB8A}"/>
              </a:ext>
            </a:extLst>
          </p:cNvPr>
          <p:cNvSpPr>
            <a:spLocks noGrp="1"/>
          </p:cNvSpPr>
          <p:nvPr>
            <p:ph sz="half" idx="1"/>
          </p:nvPr>
        </p:nvSpPr>
        <p:spPr>
          <a:xfrm>
            <a:off x="838200" y="2760785"/>
            <a:ext cx="10515600" cy="3416177"/>
          </a:xfrm>
        </p:spPr>
        <p:txBody>
          <a:bodyPr/>
          <a:lstStyle/>
          <a:p>
            <a:r>
              <a:rPr lang="it-IT" dirty="0"/>
              <a:t>Basic </a:t>
            </a:r>
            <a:r>
              <a:rPr lang="it-IT" dirty="0" err="1"/>
              <a:t>requests</a:t>
            </a:r>
            <a:r>
              <a:rPr lang="it-IT" dirty="0"/>
              <a:t> are </a:t>
            </a:r>
            <a:r>
              <a:rPr lang="it-IT" dirty="0" err="1"/>
              <a:t>implemented</a:t>
            </a:r>
            <a:r>
              <a:rPr lang="it-IT" dirty="0"/>
              <a:t> in the </a:t>
            </a:r>
            <a:r>
              <a:rPr lang="it-IT" sz="2000" dirty="0">
                <a:latin typeface="Consolas" panose="020B0609020204030204" pitchFamily="49" charset="0"/>
              </a:rPr>
              <a:t>RequestHelper.java</a:t>
            </a:r>
            <a:r>
              <a:rPr lang="it-IT" dirty="0"/>
              <a:t> class</a:t>
            </a:r>
          </a:p>
          <a:p>
            <a:r>
              <a:rPr lang="it-IT" dirty="0"/>
              <a:t>The image shows </a:t>
            </a:r>
            <a:r>
              <a:rPr lang="it-IT" dirty="0" err="1"/>
              <a:t>how</a:t>
            </a:r>
            <a:r>
              <a:rPr lang="it-IT" dirty="0"/>
              <a:t> a </a:t>
            </a:r>
            <a:r>
              <a:rPr lang="it-IT" sz="2000" dirty="0" err="1">
                <a:latin typeface="Consolas" panose="020B0609020204030204" pitchFamily="49" charset="0"/>
              </a:rPr>
              <a:t>jsonObjectRequest</a:t>
            </a:r>
            <a:r>
              <a:rPr lang="it-IT" dirty="0"/>
              <a:t> </a:t>
            </a:r>
            <a:r>
              <a:rPr lang="it-IT" dirty="0" err="1"/>
              <a:t>is</a:t>
            </a:r>
            <a:r>
              <a:rPr lang="it-IT" dirty="0"/>
              <a:t> </a:t>
            </a:r>
            <a:r>
              <a:rPr lang="it-IT" dirty="0" err="1"/>
              <a:t>created</a:t>
            </a:r>
            <a:r>
              <a:rPr lang="it-IT" dirty="0"/>
              <a:t> and </a:t>
            </a:r>
            <a:r>
              <a:rPr lang="it-IT" dirty="0" err="1"/>
              <a:t>then</a:t>
            </a:r>
            <a:r>
              <a:rPr lang="it-IT" dirty="0"/>
              <a:t> </a:t>
            </a:r>
            <a:r>
              <a:rPr lang="it-IT" dirty="0" err="1"/>
              <a:t>added</a:t>
            </a:r>
            <a:r>
              <a:rPr lang="it-IT" dirty="0"/>
              <a:t> to the </a:t>
            </a:r>
            <a:r>
              <a:rPr lang="it-IT" dirty="0" err="1"/>
              <a:t>queue</a:t>
            </a:r>
            <a:endParaRPr lang="it-IT" dirty="0"/>
          </a:p>
          <a:p>
            <a:r>
              <a:rPr lang="it-IT" sz="2000" dirty="0" err="1">
                <a:latin typeface="Consolas" panose="020B0609020204030204" pitchFamily="49" charset="0"/>
              </a:rPr>
              <a:t>url</a:t>
            </a:r>
            <a:r>
              <a:rPr lang="it-IT" dirty="0"/>
              <a:t> </a:t>
            </a:r>
            <a:r>
              <a:rPr lang="it-IT" dirty="0" err="1"/>
              <a:t>is</a:t>
            </a:r>
            <a:r>
              <a:rPr lang="it-IT" dirty="0"/>
              <a:t> the </a:t>
            </a:r>
            <a:r>
              <a:rPr lang="it-IT" dirty="0" err="1"/>
              <a:t>server’s</a:t>
            </a:r>
            <a:r>
              <a:rPr lang="it-IT" dirty="0"/>
              <a:t> IP</a:t>
            </a:r>
          </a:p>
          <a:p>
            <a:endParaRPr lang="it-IT" dirty="0"/>
          </a:p>
        </p:txBody>
      </p:sp>
      <p:pic>
        <p:nvPicPr>
          <p:cNvPr id="9" name="Segnaposto contenuto 8">
            <a:extLst>
              <a:ext uri="{FF2B5EF4-FFF2-40B4-BE49-F238E27FC236}">
                <a16:creationId xmlns:a16="http://schemas.microsoft.com/office/drawing/2014/main" id="{9539116B-8903-46A2-97CD-5E2ED78CAD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8200" y="1690688"/>
            <a:ext cx="10509432" cy="776898"/>
          </a:xfrm>
        </p:spPr>
      </p:pic>
      <p:sp>
        <p:nvSpPr>
          <p:cNvPr id="5" name="Segnaposto data 4">
            <a:extLst>
              <a:ext uri="{FF2B5EF4-FFF2-40B4-BE49-F238E27FC236}">
                <a16:creationId xmlns:a16="http://schemas.microsoft.com/office/drawing/2014/main" id="{52326BBC-FBA4-4E02-AB8A-058B66738B09}"/>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16ED4B42-6519-4FA7-91A3-11FC9B70380C}"/>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FFC3000C-DA0A-4E7B-A80B-463AEB02E012}"/>
              </a:ext>
            </a:extLst>
          </p:cNvPr>
          <p:cNvSpPr>
            <a:spLocks noGrp="1"/>
          </p:cNvSpPr>
          <p:nvPr>
            <p:ph type="sldNum" sz="quarter" idx="12"/>
          </p:nvPr>
        </p:nvSpPr>
        <p:spPr/>
        <p:txBody>
          <a:bodyPr/>
          <a:lstStyle/>
          <a:p>
            <a:fld id="{A27405AD-269E-48FA-B749-A0B803F8320C}" type="slidenum">
              <a:rPr lang="it-IT" smtClean="0"/>
              <a:t>28</a:t>
            </a:fld>
            <a:endParaRPr lang="it-IT"/>
          </a:p>
        </p:txBody>
      </p:sp>
    </p:spTree>
    <p:extLst>
      <p:ext uri="{BB962C8B-B14F-4D97-AF65-F5344CB8AC3E}">
        <p14:creationId xmlns:p14="http://schemas.microsoft.com/office/powerpoint/2010/main" val="363549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980379"/>
            <a:ext cx="4762500" cy="3517342"/>
          </a:xfrm>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1200150" y="1589681"/>
            <a:ext cx="4762500" cy="3988159"/>
          </a:xfrm>
        </p:spPr>
        <p:txBody>
          <a:bodyPr>
            <a:normAutofit lnSpcReduction="100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1902524A-E94A-49F2-A04C-DE6E20C3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571625"/>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Assumptions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limitations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fontScale="92500" lnSpcReduction="20000"/>
          </a:bodyPr>
          <a:lstStyle/>
          <a:p>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pPr marL="342900" indent="-342900">
              <a:buFont typeface="Arial" panose="020B0604020202020204" pitchFamily="34" charset="0"/>
              <a:buChar char="•"/>
            </a:pPr>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pPr marL="342900" indent="-342900">
              <a:buFont typeface="Arial" panose="020B0604020202020204" pitchFamily="34" charset="0"/>
              <a:buChar char="•"/>
            </a:pPr>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data of </a:t>
            </a:r>
            <a:r>
              <a:rPr lang="it-IT" dirty="0" err="1">
                <a:solidFill>
                  <a:schemeClr val="tx1"/>
                </a:solidFill>
              </a:rPr>
              <a:t>detected</a:t>
            </a:r>
            <a:r>
              <a:rPr lang="it-IT" dirty="0">
                <a:solidFill>
                  <a:schemeClr val="tx1"/>
                </a:solidFill>
              </a:rPr>
              <a:t> user (smartwatch).</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Smartwatch </a:t>
            </a:r>
            <a:r>
              <a:rPr lang="it-IT" dirty="0" err="1">
                <a:solidFill>
                  <a:schemeClr val="tx1"/>
                </a:solidFill>
              </a:rPr>
              <a:t>instead</a:t>
            </a:r>
            <a:r>
              <a:rPr lang="it-IT" dirty="0">
                <a:solidFill>
                  <a:schemeClr val="tx1"/>
                </a:solidFill>
              </a:rPr>
              <a:t> </a:t>
            </a:r>
            <a:r>
              <a:rPr lang="it-IT" dirty="0" err="1">
                <a:solidFill>
                  <a:schemeClr val="tx1"/>
                </a:solidFill>
              </a:rPr>
              <a:t>will</a:t>
            </a:r>
            <a:r>
              <a:rPr lang="it-IT" dirty="0">
                <a:solidFill>
                  <a:schemeClr val="tx1"/>
                </a:solidFill>
              </a:rPr>
              <a:t> show </a:t>
            </a:r>
            <a:r>
              <a:rPr lang="it-IT" dirty="0" err="1">
                <a:solidFill>
                  <a:schemeClr val="tx1"/>
                </a:solidFill>
              </a:rPr>
              <a:t>user’s</a:t>
            </a:r>
            <a:r>
              <a:rPr lang="it-IT" dirty="0">
                <a:solidFill>
                  <a:schemeClr val="tx1"/>
                </a:solidFill>
              </a:rPr>
              <a:t> </a:t>
            </a:r>
            <a:r>
              <a:rPr lang="it-IT" dirty="0" err="1">
                <a:solidFill>
                  <a:schemeClr val="tx1"/>
                </a:solidFill>
              </a:rPr>
              <a:t>pic</a:t>
            </a:r>
            <a:r>
              <a:rPr lang="it-IT" dirty="0">
                <a:solidFill>
                  <a:schemeClr val="tx1"/>
                </a:solidFill>
              </a:rPr>
              <a:t> and </a:t>
            </a:r>
            <a:r>
              <a:rPr lang="it-IT" dirty="0" err="1">
                <a:solidFill>
                  <a:schemeClr val="tx1"/>
                </a:solidFill>
              </a:rPr>
              <a:t>fullname</a:t>
            </a:r>
            <a:r>
              <a:rPr lang="it-IT" dirty="0">
                <a:solidFill>
                  <a:schemeClr val="tx1"/>
                </a:solidFill>
              </a:rPr>
              <a:t> (right photo)</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F0646B6-5929-4C43-8405-9AA831CDB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863210"/>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67371"/>
            <a:ext cx="6451600" cy="3629025"/>
          </a:xfrm>
          <a:prstGeom prst="rect">
            <a:avLst/>
          </a:prstGeom>
        </p:spPr>
      </p:pic>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579054"/>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a:t>
            </a:r>
            <a:r>
              <a:rPr lang="it-IT" dirty="0" err="1">
                <a:solidFill>
                  <a:schemeClr val="tx1"/>
                </a:solidFill>
              </a:rPr>
              <a:t>tuple</a:t>
            </a:r>
            <a:r>
              <a:rPr lang="it-IT" dirty="0">
                <a:solidFill>
                  <a:schemeClr val="tx1"/>
                </a:solidFill>
              </a:rPr>
              <a:t>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Database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err="1">
                <a:solidFill>
                  <a:schemeClr val="tx1"/>
                </a:solidFill>
              </a:rPr>
              <a:t>Load</a:t>
            </a:r>
            <a:r>
              <a:rPr lang="it-IT" dirty="0">
                <a:solidFill>
                  <a:schemeClr val="tx1"/>
                </a:solidFill>
              </a:rPr>
              <a:t> </a:t>
            </a:r>
            <a:r>
              <a:rPr lang="it-IT" dirty="0" err="1">
                <a:solidFill>
                  <a:schemeClr val="tx1"/>
                </a:solidFill>
              </a:rPr>
              <a:t>edges</a:t>
            </a:r>
            <a:r>
              <a:rPr lang="it-IT" dirty="0">
                <a:solidFill>
                  <a:schemeClr val="tx1"/>
                </a:solidFill>
              </a:rPr>
              <a:t> and </a:t>
            </a:r>
            <a:r>
              <a:rPr lang="it-IT" dirty="0" err="1">
                <a:solidFill>
                  <a:schemeClr val="tx1"/>
                </a:solidFill>
              </a:rPr>
              <a:t>nodes</a:t>
            </a:r>
            <a:r>
              <a:rPr lang="it-IT" dirty="0">
                <a:solidFill>
                  <a:schemeClr val="tx1"/>
                </a:solidFill>
              </a:rPr>
              <a:t> data from the server.</a:t>
            </a:r>
          </a:p>
          <a:p>
            <a:pPr marL="342900" indent="-342900">
              <a:buFont typeface="Arial" panose="020B0604020202020204" pitchFamily="34" charset="0"/>
              <a:buChar char="•"/>
            </a:pPr>
            <a:r>
              <a:rPr lang="it-IT" dirty="0">
                <a:solidFill>
                  <a:schemeClr val="tx1"/>
                </a:solidFill>
              </a:rPr>
              <a:t>With the use of </a:t>
            </a:r>
            <a:r>
              <a:rPr lang="it-IT" dirty="0" err="1">
                <a:solidFill>
                  <a:schemeClr val="tx1"/>
                </a:solidFill>
              </a:rPr>
              <a:t>Networkx</a:t>
            </a:r>
            <a:r>
              <a:rPr lang="it-IT" dirty="0">
                <a:solidFill>
                  <a:schemeClr val="tx1"/>
                </a:solidFill>
              </a:rPr>
              <a:t> </a:t>
            </a:r>
            <a:r>
              <a:rPr lang="it-IT" dirty="0" err="1">
                <a:solidFill>
                  <a:schemeClr val="tx1"/>
                </a:solidFill>
              </a:rPr>
              <a:t>module</a:t>
            </a:r>
            <a:r>
              <a:rPr lang="it-IT" dirty="0">
                <a:solidFill>
                  <a:schemeClr val="tx1"/>
                </a:solidFill>
              </a:rPr>
              <a:t> create the </a:t>
            </a:r>
            <a:r>
              <a:rPr lang="it-IT" dirty="0" err="1">
                <a:solidFill>
                  <a:schemeClr val="tx1"/>
                </a:solidFill>
              </a:rPr>
              <a:t>graph</a:t>
            </a:r>
            <a:r>
              <a:rPr lang="it-IT" dirty="0">
                <a:solidFill>
                  <a:schemeClr val="tx1"/>
                </a:solidFill>
              </a:rPr>
              <a:t> and </a:t>
            </a:r>
            <a:r>
              <a:rPr lang="it-IT" dirty="0" err="1">
                <a:solidFill>
                  <a:schemeClr val="tx1"/>
                </a:solidFill>
              </a:rPr>
              <a:t>add</a:t>
            </a:r>
            <a:r>
              <a:rPr lang="it-IT" dirty="0">
                <a:solidFill>
                  <a:schemeClr val="tx1"/>
                </a:solidFill>
              </a:rPr>
              <a:t> </a:t>
            </a:r>
            <a:r>
              <a:rPr lang="it-IT" dirty="0" err="1">
                <a:solidFill>
                  <a:schemeClr val="tx1"/>
                </a:solidFill>
              </a:rPr>
              <a:t>all</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7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7639052" cy="3587321"/>
              </a:xfrm>
            </p:spPr>
            <p:txBody>
              <a:bodyPr>
                <a:normAutofit lnSpcReduction="1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is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type="body" idx="1"/>
              </p:nvPr>
            </p:nvSpPr>
            <p:spPr>
              <a:xfrm>
                <a:off x="838198" y="2350844"/>
                <a:ext cx="7639052" cy="3587321"/>
              </a:xfrm>
              <a:blipFill>
                <a:blip r:embed="rId2"/>
                <a:stretch>
                  <a:fillRect l="-1037" t="-3231" r="-319"/>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Strategy</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Smart </a:t>
            </a:r>
            <a:r>
              <a:rPr lang="it-IT" dirty="0" err="1"/>
              <a:t>Panels</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40</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872E4-D880-470C-90A6-B2CB5CA3D1E2}"/>
              </a:ext>
            </a:extLst>
          </p:cNvPr>
          <p:cNvSpPr>
            <a:spLocks noGrp="1"/>
          </p:cNvSpPr>
          <p:nvPr>
            <p:ph type="title"/>
          </p:nvPr>
        </p:nvSpPr>
        <p:spPr>
          <a:xfrm>
            <a:off x="2098200" y="347541"/>
            <a:ext cx="9255600" cy="1325563"/>
          </a:xfrm>
        </p:spPr>
        <p:txBody>
          <a:bodyPr>
            <a:normAutofit/>
          </a:bodyPr>
          <a:lstStyle/>
          <a:p>
            <a:r>
              <a:rPr lang="it-IT" sz="4800" i="1" dirty="0" err="1">
                <a:effectLst>
                  <a:outerShdw blurRad="38100" dist="38100" dir="2700000" algn="tl">
                    <a:srgbClr val="000000">
                      <a:alpha val="43137"/>
                    </a:srgbClr>
                  </a:outerShdw>
                </a:effectLst>
              </a:rPr>
              <a:t>Specifications</a:t>
            </a:r>
            <a:endParaRPr lang="it-IT" sz="4800" dirty="0">
              <a:effectLst>
                <a:outerShdw blurRad="38100" dist="38100" dir="2700000" algn="tl">
                  <a:srgbClr val="000000">
                    <a:alpha val="43137"/>
                  </a:srgbClr>
                </a:outerShdw>
              </a:effectLst>
            </a:endParaRPr>
          </a:p>
        </p:txBody>
      </p:sp>
      <p:sp>
        <p:nvSpPr>
          <p:cNvPr id="7" name="Segnaposto contenuto 6">
            <a:extLst>
              <a:ext uri="{FF2B5EF4-FFF2-40B4-BE49-F238E27FC236}">
                <a16:creationId xmlns:a16="http://schemas.microsoft.com/office/drawing/2014/main" id="{69B0D32A-8205-4D96-A7B3-E273153BFA8C}"/>
              </a:ext>
            </a:extLst>
          </p:cNvPr>
          <p:cNvSpPr>
            <a:spLocks noGrp="1"/>
          </p:cNvSpPr>
          <p:nvPr>
            <p:ph idx="1"/>
          </p:nvPr>
        </p:nvSpPr>
        <p:spPr>
          <a:xfrm>
            <a:off x="838199" y="1825625"/>
            <a:ext cx="10239376" cy="4351338"/>
          </a:xfrm>
        </p:spPr>
        <p:txBody>
          <a:bodyPr/>
          <a:lstStyle/>
          <a:p>
            <a:pPr marL="0" indent="0">
              <a:buNone/>
            </a:pPr>
            <a:r>
              <a:rPr lang="it-IT" sz="2400" dirty="0"/>
              <a:t>To </a:t>
            </a:r>
            <a:r>
              <a:rPr lang="it-IT" sz="2400" dirty="0" err="1"/>
              <a:t>achieve</a:t>
            </a:r>
            <a:r>
              <a:rPr lang="it-IT" sz="2400" dirty="0"/>
              <a:t> the Smart Road </a:t>
            </a:r>
            <a:r>
              <a:rPr lang="it-IT" sz="2400" dirty="0" err="1"/>
              <a:t>Sign</a:t>
            </a:r>
            <a:r>
              <a:rPr lang="it-IT" sz="2400" dirty="0"/>
              <a:t>, a panel </a:t>
            </a:r>
            <a:r>
              <a:rPr lang="it-IT" sz="2400" dirty="0" err="1"/>
              <a:t>that</a:t>
            </a:r>
            <a:r>
              <a:rPr lang="it-IT" sz="2400" dirty="0"/>
              <a:t> can  </a:t>
            </a:r>
            <a:r>
              <a:rPr lang="it-IT" sz="2400" dirty="0" err="1"/>
              <a:t>provide</a:t>
            </a:r>
            <a:r>
              <a:rPr lang="it-IT" sz="2400" dirty="0"/>
              <a:t> the </a:t>
            </a:r>
            <a:r>
              <a:rPr lang="it-IT" sz="2400" dirty="0" err="1"/>
              <a:t>event’s</a:t>
            </a:r>
            <a:r>
              <a:rPr lang="it-IT" sz="2400" dirty="0"/>
              <a:t> </a:t>
            </a:r>
            <a:r>
              <a:rPr lang="it-IT" sz="2400" dirty="0" err="1"/>
              <a:t>direction</a:t>
            </a:r>
            <a:r>
              <a:rPr lang="it-IT" sz="2400" dirty="0"/>
              <a:t> </a:t>
            </a:r>
            <a:r>
              <a:rPr lang="it-IT" sz="2400" dirty="0" err="1"/>
              <a:t>when</a:t>
            </a:r>
            <a:r>
              <a:rPr lang="it-IT" sz="2400" dirty="0"/>
              <a:t>  a user </a:t>
            </a:r>
            <a:r>
              <a:rPr lang="it-IT" sz="2400" dirty="0" err="1"/>
              <a:t>nearby</a:t>
            </a:r>
            <a:r>
              <a:rPr lang="it-IT" sz="2400" dirty="0"/>
              <a:t> </a:t>
            </a:r>
            <a:r>
              <a:rPr lang="it-IT" sz="2400" dirty="0" err="1"/>
              <a:t>is</a:t>
            </a:r>
            <a:r>
              <a:rPr lang="it-IT" sz="2400" dirty="0"/>
              <a:t> </a:t>
            </a:r>
            <a:r>
              <a:rPr lang="it-IT" sz="2400" dirty="0" err="1"/>
              <a:t>detected</a:t>
            </a:r>
            <a:r>
              <a:rPr lang="it-IT" sz="2400" dirty="0"/>
              <a:t>:</a:t>
            </a:r>
          </a:p>
          <a:p>
            <a:pPr marL="514350" indent="-514350">
              <a:buFont typeface="+mj-lt"/>
              <a:buAutoNum type="arabicPeriod"/>
            </a:pPr>
            <a:r>
              <a:rPr lang="it-IT" sz="2400" dirty="0" err="1"/>
              <a:t>We</a:t>
            </a:r>
            <a:r>
              <a:rPr lang="it-IT" sz="2400" dirty="0"/>
              <a:t> </a:t>
            </a:r>
            <a:r>
              <a:rPr lang="it-IT" sz="2400" dirty="0" err="1"/>
              <a:t>need</a:t>
            </a:r>
            <a:r>
              <a:rPr lang="it-IT" sz="2400" dirty="0"/>
              <a:t> a </a:t>
            </a:r>
            <a:r>
              <a:rPr lang="it-IT" sz="2400" dirty="0" err="1"/>
              <a:t>configuration</a:t>
            </a:r>
            <a:r>
              <a:rPr lang="it-IT" sz="2400" dirty="0"/>
              <a:t> to </a:t>
            </a:r>
            <a:r>
              <a:rPr lang="it-IT" sz="2400" dirty="0" err="1"/>
              <a:t>sign</a:t>
            </a:r>
            <a:r>
              <a:rPr lang="it-IT" sz="2400" dirty="0"/>
              <a:t> </a:t>
            </a:r>
            <a:r>
              <a:rPr lang="it-IT" sz="2400" dirty="0" err="1"/>
              <a:t>all</a:t>
            </a:r>
            <a:r>
              <a:rPr lang="it-IT" sz="2400" dirty="0"/>
              <a:t> the 4 cardinal </a:t>
            </a:r>
            <a:r>
              <a:rPr lang="it-IT" sz="2400" dirty="0" err="1"/>
              <a:t>direction</a:t>
            </a:r>
            <a:endParaRPr lang="it-IT" sz="2400" dirty="0"/>
          </a:p>
          <a:p>
            <a:pPr marL="0" indent="0">
              <a:buNone/>
            </a:pPr>
            <a:r>
              <a:rPr lang="it-IT" sz="2400" dirty="0"/>
              <a:t>2.    </a:t>
            </a:r>
            <a:r>
              <a:rPr lang="it-IT" sz="2400" dirty="0" err="1"/>
              <a:t>We</a:t>
            </a:r>
            <a:r>
              <a:rPr lang="it-IT" sz="2400" dirty="0"/>
              <a:t> </a:t>
            </a:r>
            <a:r>
              <a:rPr lang="it-IT" sz="2400" dirty="0" err="1"/>
              <a:t>want</a:t>
            </a:r>
            <a:r>
              <a:rPr lang="it-IT" sz="2400" dirty="0"/>
              <a:t> to set a color to the </a:t>
            </a:r>
            <a:r>
              <a:rPr lang="it-IT" sz="2400" dirty="0" err="1"/>
              <a:t>arrow</a:t>
            </a:r>
            <a:r>
              <a:rPr lang="it-IT" sz="2400" dirty="0"/>
              <a:t>, </a:t>
            </a:r>
            <a:r>
              <a:rPr lang="it-IT" sz="2400" dirty="0" err="1"/>
              <a:t>according</a:t>
            </a:r>
            <a:r>
              <a:rPr lang="it-IT" sz="2400" dirty="0"/>
              <a:t> to the </a:t>
            </a:r>
            <a:r>
              <a:rPr lang="it-IT" sz="2400" dirty="0" err="1"/>
              <a:t>event’s</a:t>
            </a:r>
            <a:r>
              <a:rPr lang="it-IT" sz="2400" dirty="0"/>
              <a:t> color</a:t>
            </a:r>
          </a:p>
          <a:p>
            <a:pPr marL="0" indent="0">
              <a:buNone/>
            </a:pPr>
            <a:endParaRPr lang="it-IT" dirty="0"/>
          </a:p>
          <a:p>
            <a:endParaRPr lang="en-US" dirty="0"/>
          </a:p>
          <a:p>
            <a:endParaRPr lang="it-IT" dirty="0"/>
          </a:p>
          <a:p>
            <a:endParaRPr lang="it-IT" dirty="0"/>
          </a:p>
          <a:p>
            <a:endParaRPr lang="it-IT" dirty="0"/>
          </a:p>
        </p:txBody>
      </p:sp>
      <p:sp>
        <p:nvSpPr>
          <p:cNvPr id="4" name="Segnaposto data 3">
            <a:extLst>
              <a:ext uri="{FF2B5EF4-FFF2-40B4-BE49-F238E27FC236}">
                <a16:creationId xmlns:a16="http://schemas.microsoft.com/office/drawing/2014/main" id="{7984317D-5C8A-4CDE-9A42-E59C4FAE634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E29E1F5-DDA7-4CFA-B7D1-12B14BB4F9B1}"/>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DB99E06E-77F9-4653-BF52-5109B8F73E8A}"/>
              </a:ext>
            </a:extLst>
          </p:cNvPr>
          <p:cNvSpPr>
            <a:spLocks noGrp="1"/>
          </p:cNvSpPr>
          <p:nvPr>
            <p:ph type="sldNum" sz="quarter" idx="12"/>
          </p:nvPr>
        </p:nvSpPr>
        <p:spPr/>
        <p:txBody>
          <a:bodyPr/>
          <a:lstStyle/>
          <a:p>
            <a:fld id="{A27405AD-269E-48FA-B749-A0B803F8320C}" type="slidenum">
              <a:rPr lang="it-IT" smtClean="0"/>
              <a:t>41</a:t>
            </a:fld>
            <a:endParaRPr lang="it-IT"/>
          </a:p>
        </p:txBody>
      </p:sp>
      <p:pic>
        <p:nvPicPr>
          <p:cNvPr id="9" name="Immagine 8">
            <a:extLst>
              <a:ext uri="{FF2B5EF4-FFF2-40B4-BE49-F238E27FC236}">
                <a16:creationId xmlns:a16="http://schemas.microsoft.com/office/drawing/2014/main" id="{F67D6AD1-4A36-4F94-8460-744F9A6C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984" y="3725069"/>
            <a:ext cx="2347427" cy="2098313"/>
          </a:xfrm>
          <a:prstGeom prst="rect">
            <a:avLst/>
          </a:prstGeom>
        </p:spPr>
      </p:pic>
      <p:pic>
        <p:nvPicPr>
          <p:cNvPr id="13" name="Immagine 12">
            <a:extLst>
              <a:ext uri="{FF2B5EF4-FFF2-40B4-BE49-F238E27FC236}">
                <a16:creationId xmlns:a16="http://schemas.microsoft.com/office/drawing/2014/main" id="{BB8D0BB0-4E44-432A-924E-9F79A9D6C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430" y="3680257"/>
            <a:ext cx="2143125" cy="2143125"/>
          </a:xfrm>
          <a:prstGeom prst="rect">
            <a:avLst/>
          </a:prstGeom>
        </p:spPr>
      </p:pic>
    </p:spTree>
    <p:extLst>
      <p:ext uri="{BB962C8B-B14F-4D97-AF65-F5344CB8AC3E}">
        <p14:creationId xmlns:p14="http://schemas.microsoft.com/office/powerpoint/2010/main" val="5416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724C72-CC98-4713-9E14-056AE433B5A3}"/>
              </a:ext>
            </a:extLst>
          </p:cNvPr>
          <p:cNvSpPr>
            <a:spLocks noGrp="1"/>
          </p:cNvSpPr>
          <p:nvPr>
            <p:ph type="title"/>
          </p:nvPr>
        </p:nvSpPr>
        <p:spPr>
          <a:xfrm>
            <a:off x="2098200" y="365125"/>
            <a:ext cx="9255600" cy="1325563"/>
          </a:xfrm>
        </p:spPr>
        <p:txBody>
          <a:bodyPr>
            <a:normAutofit/>
          </a:bodyPr>
          <a:lstStyle/>
          <a:p>
            <a:r>
              <a:rPr lang="it-IT" sz="3600" dirty="0">
                <a:effectLst>
                  <a:outerShdw blurRad="38100" dist="38100" dir="2700000" algn="tl">
                    <a:srgbClr val="000000">
                      <a:alpha val="43137"/>
                    </a:srgbClr>
                  </a:outerShdw>
                </a:effectLst>
              </a:rPr>
              <a:t>Solutions</a:t>
            </a:r>
            <a:r>
              <a:rPr lang="it-IT" sz="3600" dirty="0"/>
              <a:t> </a:t>
            </a:r>
          </a:p>
        </p:txBody>
      </p:sp>
      <p:sp>
        <p:nvSpPr>
          <p:cNvPr id="3" name="Segnaposto contenuto 2">
            <a:extLst>
              <a:ext uri="{FF2B5EF4-FFF2-40B4-BE49-F238E27FC236}">
                <a16:creationId xmlns:a16="http://schemas.microsoft.com/office/drawing/2014/main" id="{3377B45C-0D7B-4880-86A1-4E7E00FEFFDC}"/>
              </a:ext>
            </a:extLst>
          </p:cNvPr>
          <p:cNvSpPr>
            <a:spLocks noGrp="1"/>
          </p:cNvSpPr>
          <p:nvPr>
            <p:ph idx="1"/>
          </p:nvPr>
        </p:nvSpPr>
        <p:spPr>
          <a:xfrm>
            <a:off x="838201" y="1825625"/>
            <a:ext cx="4750778" cy="4351338"/>
          </a:xfrm>
        </p:spPr>
        <p:txBody>
          <a:bodyPr/>
          <a:lstStyle/>
          <a:p>
            <a:r>
              <a:rPr lang="it-IT" sz="2400" dirty="0" err="1"/>
              <a:t>We</a:t>
            </a:r>
            <a:r>
              <a:rPr lang="it-IT" sz="2400" dirty="0"/>
              <a:t> can use 8 </a:t>
            </a:r>
            <a:r>
              <a:rPr lang="it-IT" sz="2400" dirty="0" err="1">
                <a:solidFill>
                  <a:schemeClr val="accent1"/>
                </a:solidFill>
              </a:rPr>
              <a:t>Leds</a:t>
            </a:r>
            <a:r>
              <a:rPr lang="it-IT" sz="2400" dirty="0"/>
              <a:t>,  set up in a </a:t>
            </a:r>
            <a:r>
              <a:rPr lang="it-IT" sz="2400" dirty="0" err="1"/>
              <a:t>rhombus</a:t>
            </a:r>
            <a:r>
              <a:rPr lang="it-IT" sz="2400" dirty="0"/>
              <a:t> </a:t>
            </a:r>
            <a:r>
              <a:rPr lang="it-IT" sz="2400" dirty="0" err="1"/>
              <a:t>scheme</a:t>
            </a:r>
            <a:r>
              <a:rPr lang="it-IT" sz="2400" dirty="0"/>
              <a:t> to </a:t>
            </a:r>
            <a:r>
              <a:rPr lang="it-IT" sz="2400" dirty="0" err="1"/>
              <a:t>represent</a:t>
            </a:r>
            <a:r>
              <a:rPr lang="it-IT" sz="2400" dirty="0"/>
              <a:t> the 4 </a:t>
            </a:r>
            <a:r>
              <a:rPr lang="it-IT" sz="2400" dirty="0" err="1"/>
              <a:t>possible</a:t>
            </a:r>
            <a:r>
              <a:rPr lang="it-IT" sz="2400" dirty="0"/>
              <a:t> </a:t>
            </a:r>
            <a:r>
              <a:rPr lang="it-IT" sz="2400" dirty="0" err="1"/>
              <a:t>arrows</a:t>
            </a:r>
            <a:r>
              <a:rPr lang="it-IT" sz="2400" dirty="0"/>
              <a:t>.</a:t>
            </a:r>
          </a:p>
          <a:p>
            <a:pPr marL="0" indent="0">
              <a:buNone/>
            </a:pPr>
            <a:endParaRPr lang="it-IT" sz="2400" dirty="0"/>
          </a:p>
          <a:p>
            <a:r>
              <a:rPr lang="it-IT" sz="2400" dirty="0"/>
              <a:t>To set </a:t>
            </a:r>
            <a:r>
              <a:rPr lang="it-IT" sz="2400" dirty="0" err="1"/>
              <a:t>every</a:t>
            </a:r>
            <a:r>
              <a:rPr lang="it-IT" sz="2400" dirty="0"/>
              <a:t> </a:t>
            </a:r>
            <a:r>
              <a:rPr lang="it-IT" sz="2400" dirty="0" err="1"/>
              <a:t>possible</a:t>
            </a:r>
            <a:r>
              <a:rPr lang="it-IT" sz="2400" dirty="0"/>
              <a:t> color </a:t>
            </a:r>
            <a:r>
              <a:rPr lang="it-IT" sz="2400" dirty="0" err="1"/>
              <a:t>we</a:t>
            </a:r>
            <a:r>
              <a:rPr lang="it-IT" sz="2400" dirty="0"/>
              <a:t> can use </a:t>
            </a:r>
            <a:r>
              <a:rPr lang="it-IT" sz="2400" dirty="0">
                <a:solidFill>
                  <a:srgbClr val="C00000"/>
                </a:solidFill>
              </a:rPr>
              <a:t>R</a:t>
            </a:r>
            <a:r>
              <a:rPr lang="it-IT" sz="2400" dirty="0">
                <a:solidFill>
                  <a:srgbClr val="92D050"/>
                </a:solidFill>
              </a:rPr>
              <a:t>G</a:t>
            </a:r>
            <a:r>
              <a:rPr lang="it-IT" sz="2400" dirty="0">
                <a:solidFill>
                  <a:schemeClr val="accent1"/>
                </a:solidFill>
              </a:rPr>
              <a:t>B </a:t>
            </a:r>
            <a:r>
              <a:rPr lang="it-IT" sz="2400" dirty="0" err="1"/>
              <a:t>Leds</a:t>
            </a:r>
            <a:r>
              <a:rPr lang="it-IT" sz="2400" dirty="0"/>
              <a:t>, setting a color by the right </a:t>
            </a:r>
            <a:r>
              <a:rPr lang="it-IT" sz="2400" dirty="0" err="1"/>
              <a:t>combination</a:t>
            </a:r>
            <a:r>
              <a:rPr lang="it-IT" sz="2400" dirty="0"/>
              <a:t> of Red, Green and Blue.</a:t>
            </a:r>
          </a:p>
          <a:p>
            <a:pPr marL="0" indent="0">
              <a:buNone/>
            </a:pPr>
            <a:r>
              <a:rPr lang="it-IT" dirty="0"/>
              <a:t>   </a:t>
            </a:r>
          </a:p>
          <a:p>
            <a:pPr marL="0" indent="0">
              <a:buNone/>
            </a:pPr>
            <a:endParaRPr lang="it-IT" dirty="0"/>
          </a:p>
        </p:txBody>
      </p:sp>
      <p:sp>
        <p:nvSpPr>
          <p:cNvPr id="4" name="Segnaposto data 3">
            <a:extLst>
              <a:ext uri="{FF2B5EF4-FFF2-40B4-BE49-F238E27FC236}">
                <a16:creationId xmlns:a16="http://schemas.microsoft.com/office/drawing/2014/main" id="{7D0AF49A-57C7-4D65-922B-EF9CB305514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A1B2B8A-AE02-43F8-919D-467DC08DECAD}"/>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A25321C-A306-4251-9712-4A47CA37107B}"/>
              </a:ext>
            </a:extLst>
          </p:cNvPr>
          <p:cNvSpPr>
            <a:spLocks noGrp="1"/>
          </p:cNvSpPr>
          <p:nvPr>
            <p:ph type="sldNum" sz="quarter" idx="12"/>
          </p:nvPr>
        </p:nvSpPr>
        <p:spPr/>
        <p:txBody>
          <a:bodyPr/>
          <a:lstStyle/>
          <a:p>
            <a:fld id="{A27405AD-269E-48FA-B749-A0B803F8320C}" type="slidenum">
              <a:rPr lang="it-IT" smtClean="0"/>
              <a:t>42</a:t>
            </a:fld>
            <a:endParaRPr lang="it-IT"/>
          </a:p>
        </p:txBody>
      </p:sp>
      <p:sp>
        <p:nvSpPr>
          <p:cNvPr id="20" name="Decisione 19">
            <a:extLst>
              <a:ext uri="{FF2B5EF4-FFF2-40B4-BE49-F238E27FC236}">
                <a16:creationId xmlns:a16="http://schemas.microsoft.com/office/drawing/2014/main" id="{F26FC58C-DACD-4DD8-BA22-DBDD2377BCD3}"/>
              </a:ext>
            </a:extLst>
          </p:cNvPr>
          <p:cNvSpPr/>
          <p:nvPr/>
        </p:nvSpPr>
        <p:spPr>
          <a:xfrm>
            <a:off x="7737849" y="1187116"/>
            <a:ext cx="2217973" cy="2567783"/>
          </a:xfrm>
          <a:prstGeom prst="flowChartDecision">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21" name="Ovale 20">
            <a:extLst>
              <a:ext uri="{FF2B5EF4-FFF2-40B4-BE49-F238E27FC236}">
                <a16:creationId xmlns:a16="http://schemas.microsoft.com/office/drawing/2014/main" id="{F8275212-2305-4D87-A8E2-869B90246C90}"/>
              </a:ext>
            </a:extLst>
          </p:cNvPr>
          <p:cNvSpPr/>
          <p:nvPr/>
        </p:nvSpPr>
        <p:spPr>
          <a:xfrm>
            <a:off x="8683326" y="1000401"/>
            <a:ext cx="369277" cy="362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56D768C9-13A6-40B7-847B-50E0B55EC724}"/>
              </a:ext>
            </a:extLst>
          </p:cNvPr>
          <p:cNvSpPr/>
          <p:nvPr/>
        </p:nvSpPr>
        <p:spPr>
          <a:xfrm>
            <a:off x="8662196" y="3558679"/>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E4A47FEE-CBF8-4214-BECB-96DAFD9CC2D8}"/>
              </a:ext>
            </a:extLst>
          </p:cNvPr>
          <p:cNvSpPr/>
          <p:nvPr/>
        </p:nvSpPr>
        <p:spPr>
          <a:xfrm>
            <a:off x="9771183" y="2262533"/>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208722B-0DED-4751-9BB1-00C6E1D3E961}"/>
              </a:ext>
            </a:extLst>
          </p:cNvPr>
          <p:cNvSpPr/>
          <p:nvPr/>
        </p:nvSpPr>
        <p:spPr>
          <a:xfrm>
            <a:off x="7587762" y="219178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12263F90-CAE6-45CF-BA75-F33B77A754DE}"/>
              </a:ext>
            </a:extLst>
          </p:cNvPr>
          <p:cNvSpPr/>
          <p:nvPr/>
        </p:nvSpPr>
        <p:spPr>
          <a:xfrm>
            <a:off x="8090158"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3BD4F3A8-832B-44CC-AD08-8893A1C0523C}"/>
              </a:ext>
            </a:extLst>
          </p:cNvPr>
          <p:cNvSpPr/>
          <p:nvPr/>
        </p:nvSpPr>
        <p:spPr>
          <a:xfrm>
            <a:off x="9276502" y="169352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F4839C96-3F2B-4007-B58E-B46BB6388EC1}"/>
              </a:ext>
            </a:extLst>
          </p:cNvPr>
          <p:cNvSpPr/>
          <p:nvPr/>
        </p:nvSpPr>
        <p:spPr>
          <a:xfrm>
            <a:off x="8160496" y="1627265"/>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8ADFCAB-393B-44D1-8B42-FD12E0DE36E3}"/>
              </a:ext>
            </a:extLst>
          </p:cNvPr>
          <p:cNvSpPr/>
          <p:nvPr/>
        </p:nvSpPr>
        <p:spPr>
          <a:xfrm>
            <a:off x="9253673"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2" name="Connettore 2 31">
            <a:extLst>
              <a:ext uri="{FF2B5EF4-FFF2-40B4-BE49-F238E27FC236}">
                <a16:creationId xmlns:a16="http://schemas.microsoft.com/office/drawing/2014/main" id="{74E4C31F-BB73-491E-8452-E15E353F287F}"/>
              </a:ext>
            </a:extLst>
          </p:cNvPr>
          <p:cNvCxnSpPr>
            <a:cxnSpLocks/>
          </p:cNvCxnSpPr>
          <p:nvPr/>
        </p:nvCxnSpPr>
        <p:spPr>
          <a:xfrm flipH="1">
            <a:off x="9253673" y="936970"/>
            <a:ext cx="749120" cy="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3493BF-091C-4114-B1DF-DD64BA256EFB}"/>
              </a:ext>
            </a:extLst>
          </p:cNvPr>
          <p:cNvCxnSpPr>
            <a:cxnSpLocks/>
          </p:cNvCxnSpPr>
          <p:nvPr/>
        </p:nvCxnSpPr>
        <p:spPr>
          <a:xfrm flipH="1">
            <a:off x="9712341" y="1105057"/>
            <a:ext cx="357977" cy="257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87C48A7-340F-4579-8640-419E0A2F10C7}"/>
              </a:ext>
            </a:extLst>
          </p:cNvPr>
          <p:cNvCxnSpPr>
            <a:cxnSpLocks/>
          </p:cNvCxnSpPr>
          <p:nvPr/>
        </p:nvCxnSpPr>
        <p:spPr>
          <a:xfrm flipH="1">
            <a:off x="10146633" y="1228854"/>
            <a:ext cx="192661" cy="85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AB823F6D-29F7-44D1-B0AF-0805A0662316}"/>
              </a:ext>
            </a:extLst>
          </p:cNvPr>
          <p:cNvSpPr txBox="1"/>
          <p:nvPr/>
        </p:nvSpPr>
        <p:spPr>
          <a:xfrm>
            <a:off x="10002793" y="758762"/>
            <a:ext cx="761383" cy="369332"/>
          </a:xfrm>
          <a:prstGeom prst="rect">
            <a:avLst/>
          </a:prstGeom>
          <a:noFill/>
        </p:spPr>
        <p:txBody>
          <a:bodyPr wrap="square" rtlCol="0">
            <a:spAutoFit/>
          </a:bodyPr>
          <a:lstStyle/>
          <a:p>
            <a:r>
              <a:rPr lang="it-IT" dirty="0"/>
              <a:t> </a:t>
            </a:r>
            <a:r>
              <a:rPr lang="it-IT" dirty="0" err="1"/>
              <a:t>Leds</a:t>
            </a:r>
            <a:endParaRPr lang="it-IT" dirty="0"/>
          </a:p>
        </p:txBody>
      </p:sp>
      <p:sp>
        <p:nvSpPr>
          <p:cNvPr id="42" name="Rettangolo 41">
            <a:extLst>
              <a:ext uri="{FF2B5EF4-FFF2-40B4-BE49-F238E27FC236}">
                <a16:creationId xmlns:a16="http://schemas.microsoft.com/office/drawing/2014/main" id="{91094E33-1713-45A0-B326-2D0C92D48F0D}"/>
              </a:ext>
            </a:extLst>
          </p:cNvPr>
          <p:cNvSpPr/>
          <p:nvPr/>
        </p:nvSpPr>
        <p:spPr>
          <a:xfrm>
            <a:off x="6603023" y="5565531"/>
            <a:ext cx="984739" cy="4586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48" name="Immagine 47">
            <a:extLst>
              <a:ext uri="{FF2B5EF4-FFF2-40B4-BE49-F238E27FC236}">
                <a16:creationId xmlns:a16="http://schemas.microsoft.com/office/drawing/2014/main" id="{03659D17-5D06-401A-B9EF-47344B666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365" y="3952316"/>
            <a:ext cx="6096000" cy="2202058"/>
          </a:xfrm>
          <a:prstGeom prst="rect">
            <a:avLst/>
          </a:prstGeom>
        </p:spPr>
      </p:pic>
      <p:pic>
        <p:nvPicPr>
          <p:cNvPr id="50" name="Immagine 49">
            <a:extLst>
              <a:ext uri="{FF2B5EF4-FFF2-40B4-BE49-F238E27FC236}">
                <a16:creationId xmlns:a16="http://schemas.microsoft.com/office/drawing/2014/main" id="{BE132D04-3542-40D0-A7DC-071605623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781" y="4557103"/>
            <a:ext cx="1754797" cy="1754797"/>
          </a:xfrm>
          <a:prstGeom prst="rect">
            <a:avLst/>
          </a:prstGeom>
        </p:spPr>
      </p:pic>
      <p:sp>
        <p:nvSpPr>
          <p:cNvPr id="7" name="Rettangolo 6">
            <a:extLst>
              <a:ext uri="{FF2B5EF4-FFF2-40B4-BE49-F238E27FC236}">
                <a16:creationId xmlns:a16="http://schemas.microsoft.com/office/drawing/2014/main" id="{A4F6B1C4-E711-43FA-99B5-276F43B31950}"/>
              </a:ext>
            </a:extLst>
          </p:cNvPr>
          <p:cNvSpPr/>
          <p:nvPr/>
        </p:nvSpPr>
        <p:spPr>
          <a:xfrm>
            <a:off x="9949427" y="4059369"/>
            <a:ext cx="1615615" cy="348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a:t>
            </a:r>
          </a:p>
        </p:txBody>
      </p:sp>
      <p:sp>
        <p:nvSpPr>
          <p:cNvPr id="8" name="Rettangolo 7">
            <a:extLst>
              <a:ext uri="{FF2B5EF4-FFF2-40B4-BE49-F238E27FC236}">
                <a16:creationId xmlns:a16="http://schemas.microsoft.com/office/drawing/2014/main" id="{5794A941-2B25-4DAB-AC5D-E4EB1FBBA790}"/>
              </a:ext>
            </a:extLst>
          </p:cNvPr>
          <p:cNvSpPr/>
          <p:nvPr/>
        </p:nvSpPr>
        <p:spPr>
          <a:xfrm>
            <a:off x="10939131" y="4698536"/>
            <a:ext cx="835234" cy="1139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B5DA29CB-5699-4541-B9D4-E8BE8255AF05}"/>
              </a:ext>
            </a:extLst>
          </p:cNvPr>
          <p:cNvSpPr/>
          <p:nvPr/>
        </p:nvSpPr>
        <p:spPr>
          <a:xfrm>
            <a:off x="9001275" y="5120113"/>
            <a:ext cx="706086" cy="178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30DEE3FD-C062-4847-883D-953CB7C507EE}"/>
              </a:ext>
            </a:extLst>
          </p:cNvPr>
          <p:cNvSpPr txBox="1"/>
          <p:nvPr/>
        </p:nvSpPr>
        <p:spPr>
          <a:xfrm>
            <a:off x="9061831" y="4846509"/>
            <a:ext cx="798617" cy="369332"/>
          </a:xfrm>
          <a:prstGeom prst="rect">
            <a:avLst/>
          </a:prstGeom>
          <a:noFill/>
        </p:spPr>
        <p:txBody>
          <a:bodyPr wrap="none" rtlCol="0">
            <a:spAutoFit/>
          </a:bodyPr>
          <a:lstStyle/>
          <a:p>
            <a:r>
              <a:rPr lang="it-IT" dirty="0" err="1"/>
              <a:t>Anode</a:t>
            </a:r>
            <a:endParaRPr lang="it-IT" dirty="0"/>
          </a:p>
        </p:txBody>
      </p:sp>
      <p:sp>
        <p:nvSpPr>
          <p:cNvPr id="11" name="CasellaDiTesto 10">
            <a:extLst>
              <a:ext uri="{FF2B5EF4-FFF2-40B4-BE49-F238E27FC236}">
                <a16:creationId xmlns:a16="http://schemas.microsoft.com/office/drawing/2014/main" id="{48755C61-C27B-4704-AAF6-0E76303BAE14}"/>
              </a:ext>
            </a:extLst>
          </p:cNvPr>
          <p:cNvSpPr txBox="1"/>
          <p:nvPr/>
        </p:nvSpPr>
        <p:spPr>
          <a:xfrm>
            <a:off x="11000058" y="4503573"/>
            <a:ext cx="1173206" cy="1477328"/>
          </a:xfrm>
          <a:prstGeom prst="rect">
            <a:avLst/>
          </a:prstGeom>
          <a:noFill/>
        </p:spPr>
        <p:txBody>
          <a:bodyPr wrap="none" rtlCol="0">
            <a:spAutoFit/>
          </a:bodyPr>
          <a:lstStyle/>
          <a:p>
            <a:r>
              <a:rPr lang="it-IT" dirty="0" err="1"/>
              <a:t>Cathode</a:t>
            </a:r>
            <a:r>
              <a:rPr lang="it-IT" dirty="0"/>
              <a:t> R</a:t>
            </a:r>
          </a:p>
          <a:p>
            <a:endParaRPr lang="it-IT" dirty="0"/>
          </a:p>
          <a:p>
            <a:r>
              <a:rPr lang="it-IT" dirty="0" err="1"/>
              <a:t>Cathode</a:t>
            </a:r>
            <a:r>
              <a:rPr lang="it-IT" dirty="0"/>
              <a:t> G</a:t>
            </a:r>
          </a:p>
          <a:p>
            <a:endParaRPr lang="it-IT" dirty="0"/>
          </a:p>
          <a:p>
            <a:r>
              <a:rPr lang="it-IT" dirty="0" err="1"/>
              <a:t>Cathode</a:t>
            </a:r>
            <a:r>
              <a:rPr lang="it-IT" dirty="0"/>
              <a:t> B</a:t>
            </a:r>
          </a:p>
        </p:txBody>
      </p:sp>
      <p:sp>
        <p:nvSpPr>
          <p:cNvPr id="12" name="Rettangolo 11">
            <a:extLst>
              <a:ext uri="{FF2B5EF4-FFF2-40B4-BE49-F238E27FC236}">
                <a16:creationId xmlns:a16="http://schemas.microsoft.com/office/drawing/2014/main" id="{7C95921C-11ED-4E94-BD8F-62341892CA36}"/>
              </a:ext>
            </a:extLst>
          </p:cNvPr>
          <p:cNvSpPr/>
          <p:nvPr/>
        </p:nvSpPr>
        <p:spPr>
          <a:xfrm>
            <a:off x="10896978" y="4846509"/>
            <a:ext cx="183122" cy="1021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incrocio 12">
            <a:extLst>
              <a:ext uri="{FF2B5EF4-FFF2-40B4-BE49-F238E27FC236}">
                <a16:creationId xmlns:a16="http://schemas.microsoft.com/office/drawing/2014/main" id="{3419A9B9-76EB-43F6-AC1B-08BEC7AC17B9}"/>
              </a:ext>
            </a:extLst>
          </p:cNvPr>
          <p:cNvSpPr/>
          <p:nvPr/>
        </p:nvSpPr>
        <p:spPr>
          <a:xfrm>
            <a:off x="7247801" y="859135"/>
            <a:ext cx="3276591" cy="3290833"/>
          </a:xfrm>
          <a:prstGeom prst="quadArrow">
            <a:avLst>
              <a:gd name="adj1" fmla="val 13929"/>
              <a:gd name="adj2" fmla="val 26607"/>
              <a:gd name="adj3" fmla="val 23393"/>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507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AB0E6C-8889-47D7-A8B9-E8E01AF1D80C}"/>
              </a:ext>
            </a:extLst>
          </p:cNvPr>
          <p:cNvSpPr>
            <a:spLocks noGrp="1"/>
          </p:cNvSpPr>
          <p:nvPr>
            <p:ph type="title"/>
          </p:nvPr>
        </p:nvSpPr>
        <p:spPr/>
        <p:txBody>
          <a:bodyPr>
            <a:normAutofit/>
          </a:bodyPr>
          <a:lstStyle/>
          <a:p>
            <a:r>
              <a:rPr lang="it-IT" sz="3600" i="1" dirty="0">
                <a:effectLst>
                  <a:outerShdw blurRad="38100" dist="38100" dir="2700000" algn="tl">
                    <a:srgbClr val="000000">
                      <a:alpha val="43137"/>
                    </a:srgbClr>
                  </a:outerShdw>
                </a:effectLst>
              </a:rPr>
              <a:t>How to drive </a:t>
            </a:r>
            <a:r>
              <a:rPr lang="it-IT" sz="3600" i="1" dirty="0" err="1">
                <a:effectLst>
                  <a:outerShdw blurRad="38100" dist="38100" dir="2700000" algn="tl">
                    <a:srgbClr val="000000">
                      <a:alpha val="43137"/>
                    </a:srgbClr>
                  </a:outerShdw>
                </a:effectLst>
              </a:rPr>
              <a:t>leds</a:t>
            </a:r>
            <a:endParaRPr lang="it-IT" sz="36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1A5063BC-B382-4549-ADDC-CDB917F8C81A}"/>
              </a:ext>
            </a:extLst>
          </p:cNvPr>
          <p:cNvSpPr>
            <a:spLocks noGrp="1"/>
          </p:cNvSpPr>
          <p:nvPr>
            <p:ph idx="1"/>
          </p:nvPr>
        </p:nvSpPr>
        <p:spPr>
          <a:xfrm>
            <a:off x="838200" y="1825625"/>
            <a:ext cx="5808785" cy="4351338"/>
          </a:xfrm>
        </p:spPr>
        <p:txBody>
          <a:bodyPr>
            <a:normAutofit/>
          </a:bodyPr>
          <a:lstStyle/>
          <a:p>
            <a:r>
              <a:rPr lang="it-IT" sz="2000" dirty="0" err="1"/>
              <a:t>We</a:t>
            </a:r>
            <a:r>
              <a:rPr lang="it-IT" sz="2000" dirty="0"/>
              <a:t> </a:t>
            </a:r>
            <a:r>
              <a:rPr lang="it-IT" sz="2000" dirty="0" err="1"/>
              <a:t>used</a:t>
            </a:r>
            <a:r>
              <a:rPr lang="it-IT" sz="2000" dirty="0"/>
              <a:t> a </a:t>
            </a:r>
            <a:r>
              <a:rPr lang="it-IT" sz="2000" dirty="0" err="1"/>
              <a:t>Raspberry</a:t>
            </a:r>
            <a:r>
              <a:rPr lang="it-IT" sz="2000" dirty="0"/>
              <a:t> PI 3 ( B model ) </a:t>
            </a:r>
            <a:r>
              <a:rPr lang="it-IT" sz="2000" dirty="0" err="1"/>
              <a:t>as</a:t>
            </a:r>
            <a:r>
              <a:rPr lang="it-IT" sz="2000" dirty="0"/>
              <a:t> Micro-controller.</a:t>
            </a:r>
          </a:p>
          <a:p>
            <a:r>
              <a:rPr lang="it-IT" sz="2000" dirty="0"/>
              <a:t>To drive a single led </a:t>
            </a:r>
            <a:r>
              <a:rPr lang="it-IT" sz="2000" dirty="0" err="1"/>
              <a:t>we</a:t>
            </a:r>
            <a:r>
              <a:rPr lang="it-IT" sz="2000" dirty="0"/>
              <a:t> </a:t>
            </a:r>
            <a:r>
              <a:rPr lang="it-IT" sz="2000" dirty="0" err="1"/>
              <a:t>chose</a:t>
            </a:r>
            <a:r>
              <a:rPr lang="it-IT" sz="2000" dirty="0"/>
              <a:t> a buffer in an Open </a:t>
            </a:r>
            <a:r>
              <a:rPr lang="it-IT" sz="2000" dirty="0" err="1"/>
              <a:t>Emitter</a:t>
            </a:r>
            <a:r>
              <a:rPr lang="it-IT" sz="2000" dirty="0"/>
              <a:t> </a:t>
            </a:r>
            <a:r>
              <a:rPr lang="it-IT" sz="2000" dirty="0" err="1"/>
              <a:t>configuration</a:t>
            </a:r>
            <a:r>
              <a:rPr lang="it-IT" sz="2000" dirty="0"/>
              <a:t>, </a:t>
            </a:r>
            <a:r>
              <a:rPr lang="it-IT" sz="2000" dirty="0" err="1"/>
              <a:t>using</a:t>
            </a:r>
            <a:r>
              <a:rPr lang="it-IT" sz="2000" dirty="0"/>
              <a:t> </a:t>
            </a:r>
            <a:r>
              <a:rPr lang="it-IT" sz="2000" i="1" dirty="0" err="1"/>
              <a:t>npn</a:t>
            </a:r>
            <a:r>
              <a:rPr lang="it-IT" sz="2000" i="1" dirty="0"/>
              <a:t> </a:t>
            </a:r>
            <a:r>
              <a:rPr lang="it-IT" sz="2000" dirty="0" err="1"/>
              <a:t>transistors</a:t>
            </a:r>
            <a:r>
              <a:rPr lang="it-IT" sz="2000" dirty="0"/>
              <a:t>. </a:t>
            </a:r>
          </a:p>
          <a:p>
            <a:pPr marL="0" indent="0">
              <a:buNone/>
            </a:pPr>
            <a:r>
              <a:rPr lang="it-IT" sz="2000" dirty="0" err="1"/>
              <a:t>Now</a:t>
            </a:r>
            <a:r>
              <a:rPr lang="it-IT" sz="2000" dirty="0"/>
              <a:t> </a:t>
            </a:r>
            <a:r>
              <a:rPr lang="it-IT" sz="2000" dirty="0" err="1"/>
              <a:t>we</a:t>
            </a:r>
            <a:r>
              <a:rPr lang="it-IT" sz="2000" dirty="0"/>
              <a:t> can switch a led, the </a:t>
            </a:r>
            <a:r>
              <a:rPr lang="it-IT" sz="2000" i="1" dirty="0" err="1"/>
              <a:t>npn</a:t>
            </a:r>
            <a:r>
              <a:rPr lang="it-IT" sz="2000" dirty="0"/>
              <a:t> </a:t>
            </a:r>
            <a:r>
              <a:rPr lang="it-IT" sz="2000" dirty="0" err="1"/>
              <a:t>works</a:t>
            </a:r>
            <a:r>
              <a:rPr lang="it-IT" sz="2000" dirty="0"/>
              <a:t> in </a:t>
            </a:r>
            <a:r>
              <a:rPr lang="it-IT" sz="2000" i="1" dirty="0" err="1"/>
              <a:t>saturation</a:t>
            </a:r>
            <a:r>
              <a:rPr lang="it-IT" sz="2000" dirty="0"/>
              <a:t> (ON) and in </a:t>
            </a:r>
            <a:r>
              <a:rPr lang="it-IT" sz="2000" i="1" dirty="0" err="1"/>
              <a:t>interdiction</a:t>
            </a:r>
            <a:r>
              <a:rPr lang="it-IT" sz="2000" dirty="0"/>
              <a:t> (OFF) mode.</a:t>
            </a:r>
          </a:p>
        </p:txBody>
      </p:sp>
      <p:sp>
        <p:nvSpPr>
          <p:cNvPr id="4" name="Segnaposto data 3">
            <a:extLst>
              <a:ext uri="{FF2B5EF4-FFF2-40B4-BE49-F238E27FC236}">
                <a16:creationId xmlns:a16="http://schemas.microsoft.com/office/drawing/2014/main" id="{C82FD4AC-522E-44DE-9208-3883262F5E95}"/>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DE8D4D98-038B-4DB7-82DF-28CB1DE2784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4817300-67EF-433E-83DE-D1B6490EEC0B}"/>
              </a:ext>
            </a:extLst>
          </p:cNvPr>
          <p:cNvSpPr>
            <a:spLocks noGrp="1"/>
          </p:cNvSpPr>
          <p:nvPr>
            <p:ph type="sldNum" sz="quarter" idx="12"/>
          </p:nvPr>
        </p:nvSpPr>
        <p:spPr/>
        <p:txBody>
          <a:bodyPr/>
          <a:lstStyle/>
          <a:p>
            <a:fld id="{A27405AD-269E-48FA-B749-A0B803F8320C}" type="slidenum">
              <a:rPr lang="it-IT" smtClean="0"/>
              <a:t>43</a:t>
            </a:fld>
            <a:endParaRPr lang="it-IT"/>
          </a:p>
        </p:txBody>
      </p:sp>
      <p:pic>
        <p:nvPicPr>
          <p:cNvPr id="8" name="Immagine 7">
            <a:extLst>
              <a:ext uri="{FF2B5EF4-FFF2-40B4-BE49-F238E27FC236}">
                <a16:creationId xmlns:a16="http://schemas.microsoft.com/office/drawing/2014/main" id="{8A0ED83C-41D9-46EE-87A3-DD789B8634C4}"/>
              </a:ext>
            </a:extLst>
          </p:cNvPr>
          <p:cNvPicPr>
            <a:picLocks noChangeAspect="1"/>
          </p:cNvPicPr>
          <p:nvPr/>
        </p:nvPicPr>
        <p:blipFill rotWithShape="1">
          <a:blip r:embed="rId2">
            <a:extLst>
              <a:ext uri="{28A0092B-C50C-407E-A947-70E740481C1C}">
                <a14:useLocalDpi xmlns:a14="http://schemas.microsoft.com/office/drawing/2010/main" val="0"/>
              </a:ext>
            </a:extLst>
          </a:blip>
          <a:srcRect l="9925" t="15151" r="12724" b="13994"/>
          <a:stretch/>
        </p:blipFill>
        <p:spPr>
          <a:xfrm>
            <a:off x="6726000" y="1266825"/>
            <a:ext cx="4676776" cy="2524125"/>
          </a:xfrm>
          <a:prstGeom prst="rect">
            <a:avLst/>
          </a:prstGeom>
        </p:spPr>
      </p:pic>
      <p:pic>
        <p:nvPicPr>
          <p:cNvPr id="10" name="Immagine 9">
            <a:extLst>
              <a:ext uri="{FF2B5EF4-FFF2-40B4-BE49-F238E27FC236}">
                <a16:creationId xmlns:a16="http://schemas.microsoft.com/office/drawing/2014/main" id="{6CA9A489-B60B-463F-9F07-E4B02A720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19" y="3752096"/>
            <a:ext cx="4429125" cy="2739210"/>
          </a:xfrm>
          <a:prstGeom prst="rect">
            <a:avLst/>
          </a:prstGeom>
        </p:spPr>
      </p:pic>
      <p:pic>
        <p:nvPicPr>
          <p:cNvPr id="12" name="Immagine 11">
            <a:extLst>
              <a:ext uri="{FF2B5EF4-FFF2-40B4-BE49-F238E27FC236}">
                <a16:creationId xmlns:a16="http://schemas.microsoft.com/office/drawing/2014/main" id="{D8879189-FD77-4ADE-826A-EFAC5093C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151" y="4394513"/>
            <a:ext cx="3295032" cy="484285"/>
          </a:xfrm>
          <a:prstGeom prst="rect">
            <a:avLst/>
          </a:prstGeom>
        </p:spPr>
      </p:pic>
      <p:sp>
        <p:nvSpPr>
          <p:cNvPr id="14" name="Rettangolo 13">
            <a:extLst>
              <a:ext uri="{FF2B5EF4-FFF2-40B4-BE49-F238E27FC236}">
                <a16:creationId xmlns:a16="http://schemas.microsoft.com/office/drawing/2014/main" id="{5484DADD-FD29-48E7-B37B-9FFFAF51B840}"/>
              </a:ext>
            </a:extLst>
          </p:cNvPr>
          <p:cNvSpPr/>
          <p:nvPr/>
        </p:nvSpPr>
        <p:spPr>
          <a:xfrm>
            <a:off x="2981817" y="4442820"/>
            <a:ext cx="710331" cy="236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7" name="Connettore diritto 16">
            <a:extLst>
              <a:ext uri="{FF2B5EF4-FFF2-40B4-BE49-F238E27FC236}">
                <a16:creationId xmlns:a16="http://schemas.microsoft.com/office/drawing/2014/main" id="{8398A1F3-F9C9-4E3E-A20F-03FAF40AFECC}"/>
              </a:ext>
            </a:extLst>
          </p:cNvPr>
          <p:cNvCxnSpPr>
            <a:cxnSpLocks/>
          </p:cNvCxnSpPr>
          <p:nvPr/>
        </p:nvCxnSpPr>
        <p:spPr>
          <a:xfrm>
            <a:off x="3943528" y="4044278"/>
            <a:ext cx="84149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03A9D591-DE6E-4F14-87B9-CD6201E45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90873" y="4293347"/>
            <a:ext cx="395644" cy="826124"/>
          </a:xfrm>
          <a:prstGeom prst="rect">
            <a:avLst/>
          </a:prstGeom>
        </p:spPr>
      </p:pic>
      <p:sp>
        <p:nvSpPr>
          <p:cNvPr id="23" name="Rettangolo 22">
            <a:extLst>
              <a:ext uri="{FF2B5EF4-FFF2-40B4-BE49-F238E27FC236}">
                <a16:creationId xmlns:a16="http://schemas.microsoft.com/office/drawing/2014/main" id="{56F544D9-4674-4402-B759-1CBB6FE97361}"/>
              </a:ext>
            </a:extLst>
          </p:cNvPr>
          <p:cNvSpPr/>
          <p:nvPr/>
        </p:nvSpPr>
        <p:spPr>
          <a:xfrm>
            <a:off x="2882708" y="4111748"/>
            <a:ext cx="1240884" cy="476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rPr>
              <a:t>      </a:t>
            </a:r>
            <a:r>
              <a:rPr lang="it-IT" dirty="0" err="1">
                <a:solidFill>
                  <a:schemeClr val="tx1"/>
                </a:solidFill>
              </a:rPr>
              <a:t>Rb</a:t>
            </a:r>
            <a:r>
              <a:rPr lang="it-IT" dirty="0">
                <a:solidFill>
                  <a:schemeClr val="tx1"/>
                </a:solidFill>
              </a:rPr>
              <a:t>           </a:t>
            </a:r>
          </a:p>
        </p:txBody>
      </p:sp>
      <p:sp>
        <p:nvSpPr>
          <p:cNvPr id="24" name="CasellaDiTesto 23">
            <a:extLst>
              <a:ext uri="{FF2B5EF4-FFF2-40B4-BE49-F238E27FC236}">
                <a16:creationId xmlns:a16="http://schemas.microsoft.com/office/drawing/2014/main" id="{EA1E9CFD-0E8A-4C8A-A0B8-63E7C91122C3}"/>
              </a:ext>
            </a:extLst>
          </p:cNvPr>
          <p:cNvSpPr txBox="1"/>
          <p:nvPr/>
        </p:nvSpPr>
        <p:spPr>
          <a:xfrm>
            <a:off x="6008077" y="4795337"/>
            <a:ext cx="3900854" cy="1200329"/>
          </a:xfrm>
          <a:prstGeom prst="rect">
            <a:avLst/>
          </a:prstGeom>
          <a:noFill/>
        </p:spPr>
        <p:txBody>
          <a:bodyPr wrap="square" rtlCol="0">
            <a:spAutoFit/>
          </a:bodyPr>
          <a:lstStyle/>
          <a:p>
            <a:endParaRPr lang="it-IT" dirty="0"/>
          </a:p>
          <a:p>
            <a:endParaRPr lang="it-IT" dirty="0"/>
          </a:p>
          <a:p>
            <a:r>
              <a:rPr lang="it-IT" dirty="0" err="1"/>
              <a:t>Rb</a:t>
            </a:r>
            <a:r>
              <a:rPr lang="it-IT" dirty="0"/>
              <a:t> = 1 </a:t>
            </a:r>
            <a:r>
              <a:rPr lang="it-IT" dirty="0" err="1"/>
              <a:t>Kohm</a:t>
            </a:r>
            <a:r>
              <a:rPr lang="it-IT" dirty="0"/>
              <a:t>  ( to work in </a:t>
            </a:r>
            <a:r>
              <a:rPr lang="it-IT" dirty="0" err="1"/>
              <a:t>sat</a:t>
            </a:r>
            <a:r>
              <a:rPr lang="it-IT" dirty="0"/>
              <a:t>/</a:t>
            </a:r>
            <a:r>
              <a:rPr lang="it-IT" dirty="0" err="1"/>
              <a:t>int</a:t>
            </a:r>
            <a:r>
              <a:rPr lang="it-IT" dirty="0"/>
              <a:t> )</a:t>
            </a:r>
          </a:p>
          <a:p>
            <a:endParaRPr lang="it-IT" dirty="0"/>
          </a:p>
        </p:txBody>
      </p:sp>
      <p:sp>
        <p:nvSpPr>
          <p:cNvPr id="7" name="Rettangolo 6">
            <a:extLst>
              <a:ext uri="{FF2B5EF4-FFF2-40B4-BE49-F238E27FC236}">
                <a16:creationId xmlns:a16="http://schemas.microsoft.com/office/drawing/2014/main" id="{35F3E586-8933-4A29-B6D8-38AE2C244236}"/>
              </a:ext>
            </a:extLst>
          </p:cNvPr>
          <p:cNvSpPr/>
          <p:nvPr/>
        </p:nvSpPr>
        <p:spPr>
          <a:xfrm>
            <a:off x="5043948" y="4508587"/>
            <a:ext cx="507596" cy="286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9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86008E-86C9-43CB-8BC2-7813191C8539}"/>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Color set up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B29E15C-FAF1-4133-BA40-65E4C5E42E35}"/>
                  </a:ext>
                </a:extLst>
              </p:cNvPr>
              <p:cNvSpPr>
                <a:spLocks noGrp="1"/>
              </p:cNvSpPr>
              <p:nvPr>
                <p:ph idx="1"/>
              </p:nvPr>
            </p:nvSpPr>
            <p:spPr>
              <a:xfrm>
                <a:off x="838200" y="1825625"/>
                <a:ext cx="10515600" cy="2060721"/>
              </a:xfrm>
            </p:spPr>
            <p:txBody>
              <a:bodyPr>
                <a:normAutofit/>
              </a:bodyPr>
              <a:lstStyle/>
              <a:p>
                <a:r>
                  <a:rPr lang="it-IT" sz="2000" dirty="0"/>
                  <a:t>To </a:t>
                </a:r>
                <a:r>
                  <a:rPr lang="it-IT" sz="2000" dirty="0" err="1"/>
                  <a:t>change</a:t>
                </a:r>
                <a:r>
                  <a:rPr lang="it-IT" sz="2000" dirty="0"/>
                  <a:t> color </a:t>
                </a:r>
                <a:r>
                  <a:rPr lang="it-IT" sz="2000" dirty="0" err="1"/>
                  <a:t>we</a:t>
                </a:r>
                <a:r>
                  <a:rPr lang="it-IT" sz="2000" dirty="0"/>
                  <a:t> </a:t>
                </a:r>
                <a:r>
                  <a:rPr lang="it-IT" sz="2000" dirty="0" err="1"/>
                  <a:t>need</a:t>
                </a:r>
                <a:r>
                  <a:rPr lang="it-IT" sz="2000" dirty="0"/>
                  <a:t> to </a:t>
                </a:r>
                <a:r>
                  <a:rPr lang="it-IT" sz="2000" dirty="0" err="1"/>
                  <a:t>change</a:t>
                </a:r>
                <a:r>
                  <a:rPr lang="it-IT" sz="2000" dirty="0"/>
                  <a:t> the </a:t>
                </a:r>
                <a:r>
                  <a:rPr lang="it-IT" sz="2000" dirty="0" err="1"/>
                  <a:t>brightness</a:t>
                </a:r>
                <a:r>
                  <a:rPr lang="it-IT" sz="2000" dirty="0"/>
                  <a:t> of </a:t>
                </a:r>
                <a:r>
                  <a:rPr lang="it-IT" sz="2000" dirty="0" err="1"/>
                  <a:t>each</a:t>
                </a:r>
                <a:r>
                  <a:rPr lang="it-IT" sz="2000" dirty="0"/>
                  <a:t> led </a:t>
                </a:r>
                <a:r>
                  <a:rPr lang="it-IT" sz="2000" dirty="0" err="1"/>
                  <a:t>thank</a:t>
                </a:r>
                <a:r>
                  <a:rPr lang="it-IT" sz="2000" dirty="0"/>
                  <a:t> to the </a:t>
                </a:r>
                <a:r>
                  <a:rPr lang="it-IT" sz="2000" dirty="0" err="1"/>
                  <a:t>provided</a:t>
                </a:r>
                <a:r>
                  <a:rPr lang="it-IT" sz="2000" dirty="0"/>
                  <a:t> power from micro-controller.</a:t>
                </a:r>
              </a:p>
              <a:p>
                <a:r>
                  <a:rPr lang="it-IT" sz="2000" i="1" dirty="0" err="1">
                    <a:solidFill>
                      <a:schemeClr val="accent1"/>
                    </a:solidFill>
                  </a:rPr>
                  <a:t>Pulse</a:t>
                </a:r>
                <a:r>
                  <a:rPr lang="it-IT" sz="2000" i="1" dirty="0">
                    <a:solidFill>
                      <a:schemeClr val="accent1"/>
                    </a:solidFill>
                  </a:rPr>
                  <a:t> </a:t>
                </a:r>
                <a:r>
                  <a:rPr lang="it-IT" sz="2000" i="1" dirty="0" err="1">
                    <a:solidFill>
                      <a:schemeClr val="accent1"/>
                    </a:solidFill>
                  </a:rPr>
                  <a:t>Width</a:t>
                </a:r>
                <a:r>
                  <a:rPr lang="it-IT" sz="2000" i="1" dirty="0">
                    <a:solidFill>
                      <a:schemeClr val="accent1"/>
                    </a:solidFill>
                  </a:rPr>
                  <a:t> </a:t>
                </a:r>
                <a:r>
                  <a:rPr lang="it-IT" sz="2000" i="1" dirty="0" err="1">
                    <a:solidFill>
                      <a:schemeClr val="accent1"/>
                    </a:solidFill>
                  </a:rPr>
                  <a:t>Modulation</a:t>
                </a:r>
                <a:r>
                  <a:rPr lang="it-IT" sz="2000" i="1" dirty="0">
                    <a:solidFill>
                      <a:schemeClr val="accent1"/>
                    </a:solidFill>
                  </a:rPr>
                  <a:t> </a:t>
                </a:r>
                <a:r>
                  <a:rPr lang="it-IT" sz="2000" dirty="0"/>
                  <a:t>( PWM ) :  </a:t>
                </a:r>
                <a:r>
                  <a:rPr lang="it-IT" sz="2000" dirty="0" err="1"/>
                  <a:t>we</a:t>
                </a:r>
                <a:r>
                  <a:rPr lang="it-IT" sz="2000" dirty="0"/>
                  <a:t> </a:t>
                </a:r>
                <a:r>
                  <a:rPr lang="it-IT" sz="2000" dirty="0" err="1"/>
                  <a:t>vary</a:t>
                </a:r>
                <a:r>
                  <a:rPr lang="it-IT" sz="2000" dirty="0"/>
                  <a:t> the Duty </a:t>
                </a:r>
                <a:r>
                  <a:rPr lang="it-IT" sz="2000" dirty="0" err="1"/>
                  <a:t>Cycle</a:t>
                </a:r>
                <a:r>
                  <a:rPr lang="it-IT" sz="2000" dirty="0"/>
                  <a:t> of the </a:t>
                </a:r>
                <a:r>
                  <a:rPr lang="it-IT" sz="2000" dirty="0" err="1"/>
                  <a:t>square</a:t>
                </a:r>
                <a:r>
                  <a:rPr lang="it-IT" sz="2000" dirty="0"/>
                  <a:t> </a:t>
                </a:r>
                <a:r>
                  <a:rPr lang="it-IT" sz="2000" dirty="0" err="1"/>
                  <a:t>waveform</a:t>
                </a:r>
                <a:r>
                  <a:rPr lang="it-IT" sz="2000" dirty="0"/>
                  <a:t> to </a:t>
                </a:r>
                <a:r>
                  <a:rPr lang="it-IT" sz="2000" dirty="0" err="1"/>
                  <a:t>change</a:t>
                </a:r>
                <a:r>
                  <a:rPr lang="it-IT" sz="2000" dirty="0"/>
                  <a:t> the </a:t>
                </a:r>
                <a:r>
                  <a:rPr lang="it-IT" sz="1800" dirty="0" err="1"/>
                  <a:t>brightness</a:t>
                </a:r>
                <a:r>
                  <a:rPr lang="it-IT" sz="1800" dirty="0"/>
                  <a:t>.</a:t>
                </a:r>
                <a:endParaRPr lang="it-IT" sz="1851" dirty="0"/>
              </a:p>
              <a:p>
                <a:pPr marL="0" indent="0">
                  <a:buNone/>
                </a:pPr>
                <a:r>
                  <a:rPr lang="it-IT" sz="2000" dirty="0"/>
                  <a:t>    </a:t>
                </a:r>
                <a:r>
                  <a:rPr lang="it-IT" sz="2000" dirty="0">
                    <a:solidFill>
                      <a:schemeClr val="accent1"/>
                    </a:solidFill>
                  </a:rPr>
                  <a:t>  </a:t>
                </a:r>
                <a14:m>
                  <m:oMath xmlns:m="http://schemas.openxmlformats.org/officeDocument/2006/math">
                    <m:r>
                      <a:rPr lang="it-IT" sz="1900" i="1" dirty="0" smtClean="0">
                        <a:solidFill>
                          <a:schemeClr val="accent1"/>
                        </a:solidFill>
                        <a:latin typeface="Cambria Math" panose="02040503050406030204" pitchFamily="18" charset="0"/>
                      </a:rPr>
                      <m:t>𝐷𝑐</m:t>
                    </m:r>
                    <m:r>
                      <a:rPr lang="it-IT" sz="1900" i="1" dirty="0" smtClean="0">
                        <a:solidFill>
                          <a:schemeClr val="accent1"/>
                        </a:solidFill>
                        <a:latin typeface="Cambria Math" panose="02040503050406030204" pitchFamily="18" charset="0"/>
                      </a:rPr>
                      <m:t>=</m:t>
                    </m:r>
                    <m:d>
                      <m:dPr>
                        <m:ctrlPr>
                          <a:rPr lang="it-IT" sz="1900" b="0" i="1" dirty="0" smtClean="0">
                            <a:solidFill>
                              <a:schemeClr val="accent1"/>
                            </a:solidFill>
                            <a:latin typeface="Cambria Math" panose="02040503050406030204" pitchFamily="18" charset="0"/>
                          </a:rPr>
                        </m:ctrlPr>
                      </m:dPr>
                      <m:e>
                        <m:f>
                          <m:fPr>
                            <m:ctrlPr>
                              <a:rPr lang="it-IT" sz="1900" i="1" dirty="0" smtClean="0">
                                <a:solidFill>
                                  <a:schemeClr val="accent1"/>
                                </a:solidFill>
                                <a:latin typeface="Cambria Math" panose="02040503050406030204" pitchFamily="18" charset="0"/>
                              </a:rPr>
                            </m:ctrlPr>
                          </m:fPr>
                          <m:num>
                            <m:r>
                              <a:rPr lang="it-IT" sz="1900" i="1" dirty="0" err="1" smtClean="0">
                                <a:solidFill>
                                  <a:schemeClr val="accent1"/>
                                </a:solidFill>
                                <a:latin typeface="Cambria Math" panose="02040503050406030204" pitchFamily="18" charset="0"/>
                              </a:rPr>
                              <m:t>𝑇h</m:t>
                            </m:r>
                          </m:num>
                          <m:den>
                            <m:r>
                              <a:rPr lang="it-IT" sz="1900" i="1" dirty="0" smtClean="0">
                                <a:solidFill>
                                  <a:schemeClr val="accent1"/>
                                </a:solidFill>
                                <a:latin typeface="Cambria Math" panose="02040503050406030204" pitchFamily="18" charset="0"/>
                              </a:rPr>
                              <m:t>𝑇</m:t>
                            </m:r>
                          </m:den>
                        </m:f>
                      </m:e>
                    </m:d>
                    <m:r>
                      <a:rPr lang="it-IT" sz="1900" b="0" i="1" dirty="0" smtClean="0">
                        <a:solidFill>
                          <a:schemeClr val="accent1"/>
                        </a:solidFill>
                        <a:latin typeface="Cambria Math" panose="02040503050406030204" pitchFamily="18" charset="0"/>
                      </a:rPr>
                      <m:t>∗100</m:t>
                    </m:r>
                  </m:oMath>
                </a14:m>
                <a:r>
                  <a:rPr lang="it-IT" sz="1400" dirty="0">
                    <a:solidFill>
                      <a:schemeClr val="accent1"/>
                    </a:solidFill>
                  </a:rPr>
                  <a:t>      </a:t>
                </a:r>
                <a14:m>
                  <m:oMath xmlns:m="http://schemas.openxmlformats.org/officeDocument/2006/math">
                    <m:r>
                      <a:rPr lang="it-IT" sz="1800" b="0" i="0" smtClean="0">
                        <a:solidFill>
                          <a:schemeClr val="accent1"/>
                        </a:solidFill>
                        <a:latin typeface="Cambria Math" panose="02040503050406030204" pitchFamily="18" charset="0"/>
                        <a:ea typeface="Cambria Math" panose="02040503050406030204" pitchFamily="18" charset="0"/>
                      </a:rPr>
                      <m:t> </m:t>
                    </m:r>
                    <m:r>
                      <m:rPr>
                        <m:sty m:val="p"/>
                      </m:rPr>
                      <a:rPr lang="it-IT" sz="1800" b="0" i="0" smtClean="0">
                        <a:solidFill>
                          <a:schemeClr val="accent1"/>
                        </a:solidFill>
                        <a:latin typeface="Cambria Math" panose="02040503050406030204" pitchFamily="18" charset="0"/>
                        <a:ea typeface="Cambria Math" panose="02040503050406030204" pitchFamily="18" charset="0"/>
                      </a:rPr>
                      <m:t>P</m:t>
                    </m:r>
                    <m:r>
                      <a:rPr lang="it-IT" sz="1800" i="1" smtClean="0">
                        <a:solidFill>
                          <a:schemeClr val="accent1"/>
                        </a:solidFill>
                        <a:latin typeface="Cambria Math" panose="02040503050406030204" pitchFamily="18" charset="0"/>
                        <a:ea typeface="Cambria Math" panose="02040503050406030204" pitchFamily="18" charset="0"/>
                      </a:rPr>
                      <m:t>∝</m:t>
                    </m:r>
                    <m:r>
                      <a:rPr lang="it-IT" sz="1800" b="0" i="1" smtClean="0">
                        <a:solidFill>
                          <a:schemeClr val="accent1"/>
                        </a:solidFill>
                        <a:latin typeface="Cambria Math" panose="02040503050406030204" pitchFamily="18" charset="0"/>
                        <a:ea typeface="Cambria Math" panose="02040503050406030204" pitchFamily="18" charset="0"/>
                      </a:rPr>
                      <m:t>𝑉𝑒𝑓𝑓</m:t>
                    </m:r>
                    <m:r>
                      <a:rPr lang="it-IT" sz="1800" b="0" i="1" baseline="30000" smtClean="0">
                        <a:solidFill>
                          <a:schemeClr val="accent1"/>
                        </a:solidFill>
                        <a:latin typeface="Cambria Math" panose="02040503050406030204" pitchFamily="18" charset="0"/>
                        <a:ea typeface="Cambria Math" panose="02040503050406030204" pitchFamily="18" charset="0"/>
                      </a:rPr>
                      <m:t>2 </m:t>
                    </m:r>
                  </m:oMath>
                </a14:m>
                <a:r>
                  <a:rPr lang="it-IT" sz="1800" dirty="0">
                    <a:solidFill>
                      <a:schemeClr val="accent1"/>
                    </a:solidFill>
                  </a:rPr>
                  <a:t> </a:t>
                </a:r>
                <a14:m>
                  <m:oMath xmlns:m="http://schemas.openxmlformats.org/officeDocument/2006/math">
                    <m:r>
                      <a:rPr lang="it-IT" sz="1800" b="0" i="1" dirty="0" smtClean="0">
                        <a:solidFill>
                          <a:schemeClr val="accent1"/>
                        </a:solidFill>
                        <a:latin typeface="Cambria Math" panose="02040503050406030204" pitchFamily="18" charset="0"/>
                      </a:rPr>
                      <m:t>=</m:t>
                    </m:r>
                    <m:d>
                      <m:dPr>
                        <m:ctrlPr>
                          <a:rPr lang="it-IT" sz="1800" b="0" i="1" dirty="0" smtClean="0">
                            <a:solidFill>
                              <a:schemeClr val="accent1"/>
                            </a:solidFill>
                            <a:latin typeface="Cambria Math" panose="02040503050406030204" pitchFamily="18" charset="0"/>
                          </a:rPr>
                        </m:ctrlPr>
                      </m:dPr>
                      <m:e>
                        <m:f>
                          <m:fPr>
                            <m:ctrlPr>
                              <a:rPr lang="it-IT" sz="1800" b="0" i="1" dirty="0" smtClean="0">
                                <a:solidFill>
                                  <a:schemeClr val="accent1"/>
                                </a:solidFill>
                                <a:latin typeface="Cambria Math" panose="02040503050406030204" pitchFamily="18" charset="0"/>
                              </a:rPr>
                            </m:ctrlPr>
                          </m:fPr>
                          <m:num>
                            <m:r>
                              <a:rPr lang="it-IT" sz="1800" b="0" i="1" dirty="0" smtClean="0">
                                <a:solidFill>
                                  <a:schemeClr val="accent1"/>
                                </a:solidFill>
                                <a:latin typeface="Cambria Math" panose="02040503050406030204" pitchFamily="18" charset="0"/>
                              </a:rPr>
                              <m:t>1</m:t>
                            </m:r>
                          </m:num>
                          <m:den>
                            <m:r>
                              <a:rPr lang="it-IT" sz="1800" b="0" i="1" dirty="0" smtClean="0">
                                <a:solidFill>
                                  <a:schemeClr val="accent1"/>
                                </a:solidFill>
                                <a:latin typeface="Cambria Math" panose="02040503050406030204" pitchFamily="18" charset="0"/>
                              </a:rPr>
                              <m:t>𝑇</m:t>
                            </m:r>
                          </m:den>
                        </m:f>
                      </m:e>
                    </m:d>
                    <m:r>
                      <a:rPr lang="it-IT" sz="1800" b="0" i="1" dirty="0" smtClean="0">
                        <a:solidFill>
                          <a:schemeClr val="accent1"/>
                        </a:solidFill>
                        <a:latin typeface="Cambria Math" panose="02040503050406030204" pitchFamily="18" charset="0"/>
                      </a:rPr>
                      <m:t>∗</m:t>
                    </m:r>
                    <m:nary>
                      <m:naryPr>
                        <m:limLoc m:val="undOvr"/>
                        <m:ctrlPr>
                          <a:rPr lang="it-IT" sz="1800" b="0" i="1" dirty="0" smtClean="0">
                            <a:solidFill>
                              <a:schemeClr val="accent1"/>
                            </a:solidFill>
                            <a:latin typeface="Cambria Math" panose="02040503050406030204" pitchFamily="18" charset="0"/>
                          </a:rPr>
                        </m:ctrlPr>
                      </m:naryPr>
                      <m:sub>
                        <m:r>
                          <m:rPr>
                            <m:brk m:alnAt="24"/>
                          </m:rPr>
                          <a:rPr lang="it-IT" sz="1800" b="0" i="1" dirty="0" smtClean="0">
                            <a:solidFill>
                              <a:schemeClr val="accent1"/>
                            </a:solidFill>
                            <a:latin typeface="Cambria Math" panose="02040503050406030204" pitchFamily="18" charset="0"/>
                          </a:rPr>
                          <m:t>0</m:t>
                        </m:r>
                      </m:sub>
                      <m:sup>
                        <m:r>
                          <a:rPr lang="it-IT" sz="1800" b="0" i="1" dirty="0" smtClean="0">
                            <a:solidFill>
                              <a:schemeClr val="accent1"/>
                            </a:solidFill>
                            <a:latin typeface="Cambria Math" panose="02040503050406030204" pitchFamily="18" charset="0"/>
                          </a:rPr>
                          <m:t>𝑇</m:t>
                        </m:r>
                      </m:sup>
                      <m:e>
                        <m:r>
                          <a:rPr lang="it-IT" sz="1800" b="0" i="1" dirty="0" smtClean="0">
                            <a:solidFill>
                              <a:schemeClr val="accent1"/>
                            </a:solidFill>
                            <a:latin typeface="Cambria Math" panose="02040503050406030204" pitchFamily="18" charset="0"/>
                          </a:rPr>
                          <m:t>𝑣</m:t>
                        </m:r>
                        <m:r>
                          <a:rPr lang="it-IT" sz="1800" b="0" i="1" baseline="30000" dirty="0" smtClean="0">
                            <a:solidFill>
                              <a:schemeClr val="accent1"/>
                            </a:solidFill>
                            <a:latin typeface="Cambria Math" panose="02040503050406030204" pitchFamily="18" charset="0"/>
                          </a:rPr>
                          <m:t>2</m:t>
                        </m:r>
                        <m:d>
                          <m:dPr>
                            <m:ctrlPr>
                              <a:rPr lang="it-IT" sz="1800" b="0" i="1" dirty="0" smtClean="0">
                                <a:solidFill>
                                  <a:schemeClr val="accent1"/>
                                </a:solidFill>
                                <a:latin typeface="Cambria Math" panose="02040503050406030204" pitchFamily="18" charset="0"/>
                              </a:rPr>
                            </m:ctrlPr>
                          </m:dPr>
                          <m:e>
                            <m:r>
                              <a:rPr lang="it-IT" sz="1800" b="0" i="1" dirty="0" smtClean="0">
                                <a:solidFill>
                                  <a:schemeClr val="accent1"/>
                                </a:solidFill>
                                <a:latin typeface="Cambria Math" panose="02040503050406030204" pitchFamily="18" charset="0"/>
                              </a:rPr>
                              <m:t>𝑡</m:t>
                            </m:r>
                          </m:e>
                        </m:d>
                      </m:e>
                    </m:nary>
                    <m:r>
                      <m:rPr>
                        <m:sty m:val="p"/>
                      </m:rPr>
                      <a:rPr lang="it-IT" sz="1800" b="0" i="0" dirty="0" smtClean="0">
                        <a:solidFill>
                          <a:schemeClr val="accent1"/>
                        </a:solidFill>
                        <a:latin typeface="Cambria Math" panose="02040503050406030204" pitchFamily="18" charset="0"/>
                      </a:rPr>
                      <m:t>dt</m:t>
                    </m:r>
                    <m:r>
                      <a:rPr lang="it-IT" sz="1800" b="0" i="0" dirty="0" smtClean="0">
                        <a:solidFill>
                          <a:schemeClr val="accent1"/>
                        </a:solidFill>
                        <a:latin typeface="Cambria Math" panose="02040503050406030204" pitchFamily="18" charset="0"/>
                      </a:rPr>
                      <m:t> </m:t>
                    </m:r>
                  </m:oMath>
                </a14:m>
                <a:r>
                  <a:rPr lang="it-IT" sz="1400" dirty="0">
                    <a:solidFill>
                      <a:schemeClr val="accent1"/>
                    </a:solidFill>
                  </a:rPr>
                  <a:t>    </a:t>
                </a:r>
                <a:r>
                  <a:rPr lang="it-IT" sz="1400" dirty="0"/>
                  <a:t>	</a:t>
                </a:r>
                <a:r>
                  <a:rPr lang="it-IT" sz="1709" dirty="0"/>
                  <a:t>	</a:t>
                </a:r>
                <a:r>
                  <a:rPr lang="it-IT" sz="1400" dirty="0"/>
                  <a:t>                                                      </a:t>
                </a:r>
              </a:p>
            </p:txBody>
          </p:sp>
        </mc:Choice>
        <mc:Fallback xmlns="">
          <p:sp>
            <p:nvSpPr>
              <p:cNvPr id="3" name="Segnaposto contenuto 2">
                <a:extLst>
                  <a:ext uri="{FF2B5EF4-FFF2-40B4-BE49-F238E27FC236}">
                    <a16:creationId xmlns:a16="http://schemas.microsoft.com/office/drawing/2014/main" id="{6B29E15C-FAF1-4133-BA40-65E4C5E42E35}"/>
                  </a:ext>
                </a:extLst>
              </p:cNvPr>
              <p:cNvSpPr>
                <a:spLocks noGrp="1" noRot="1" noChangeAspect="1" noMove="1" noResize="1" noEditPoints="1" noAdjustHandles="1" noChangeArrowheads="1" noChangeShapeType="1" noTextEdit="1"/>
              </p:cNvSpPr>
              <p:nvPr>
                <p:ph idx="1"/>
              </p:nvPr>
            </p:nvSpPr>
            <p:spPr>
              <a:xfrm>
                <a:off x="838200" y="1825625"/>
                <a:ext cx="10515600" cy="2060721"/>
              </a:xfrm>
              <a:blipFill>
                <a:blip r:embed="rId2"/>
                <a:stretch>
                  <a:fillRect l="-522" t="-2950"/>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D65402FF-93F5-411D-A4CD-9CFBDDDFDEF4}"/>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609597B-7663-4256-8286-0EC81D1460B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362A40D-374C-4A7C-BBA7-E5ECB7950B4E}"/>
              </a:ext>
            </a:extLst>
          </p:cNvPr>
          <p:cNvSpPr>
            <a:spLocks noGrp="1"/>
          </p:cNvSpPr>
          <p:nvPr>
            <p:ph type="sldNum" sz="quarter" idx="12"/>
          </p:nvPr>
        </p:nvSpPr>
        <p:spPr/>
        <p:txBody>
          <a:bodyPr/>
          <a:lstStyle/>
          <a:p>
            <a:fld id="{A27405AD-269E-48FA-B749-A0B803F8320C}" type="slidenum">
              <a:rPr lang="it-IT" smtClean="0"/>
              <a:t>44</a:t>
            </a:fld>
            <a:endParaRPr lang="it-IT" dirty="0"/>
          </a:p>
        </p:txBody>
      </p:sp>
      <p:sp>
        <p:nvSpPr>
          <p:cNvPr id="7" name="Rettangolo 6">
            <a:extLst>
              <a:ext uri="{FF2B5EF4-FFF2-40B4-BE49-F238E27FC236}">
                <a16:creationId xmlns:a16="http://schemas.microsoft.com/office/drawing/2014/main" id="{A2A77863-A241-4B91-B0A9-BD6CC3997292}"/>
              </a:ext>
            </a:extLst>
          </p:cNvPr>
          <p:cNvSpPr/>
          <p:nvPr/>
        </p:nvSpPr>
        <p:spPr>
          <a:xfrm>
            <a:off x="1452324" y="4093552"/>
            <a:ext cx="1169377" cy="1846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µ controller</a:t>
            </a:r>
          </a:p>
        </p:txBody>
      </p:sp>
      <p:pic>
        <p:nvPicPr>
          <p:cNvPr id="11" name="Immagine 10">
            <a:extLst>
              <a:ext uri="{FF2B5EF4-FFF2-40B4-BE49-F238E27FC236}">
                <a16:creationId xmlns:a16="http://schemas.microsoft.com/office/drawing/2014/main" id="{D97CB961-EB94-440D-915E-162CDBD4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796" y="3611951"/>
            <a:ext cx="1486029" cy="2565011"/>
          </a:xfrm>
          <a:prstGeom prst="rect">
            <a:avLst/>
          </a:prstGeom>
        </p:spPr>
      </p:pic>
      <p:sp>
        <p:nvSpPr>
          <p:cNvPr id="12" name="Rettangolo 11">
            <a:extLst>
              <a:ext uri="{FF2B5EF4-FFF2-40B4-BE49-F238E27FC236}">
                <a16:creationId xmlns:a16="http://schemas.microsoft.com/office/drawing/2014/main" id="{29DE415C-61BC-4F59-97B3-D01914EC6D61}"/>
              </a:ext>
            </a:extLst>
          </p:cNvPr>
          <p:cNvSpPr/>
          <p:nvPr/>
        </p:nvSpPr>
        <p:spPr>
          <a:xfrm>
            <a:off x="4495800" y="5229225"/>
            <a:ext cx="219075" cy="47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F041226A-39E6-4B54-8F9F-B23E7E15282D}"/>
              </a:ext>
            </a:extLst>
          </p:cNvPr>
          <p:cNvSpPr/>
          <p:nvPr/>
        </p:nvSpPr>
        <p:spPr>
          <a:xfrm>
            <a:off x="5213838" y="5398477"/>
            <a:ext cx="1049087"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E0032ED5-B4C9-4808-817F-2867A01CC85C}"/>
              </a:ext>
            </a:extLst>
          </p:cNvPr>
          <p:cNvCxnSpPr>
            <a:cxnSpLocks/>
          </p:cNvCxnSpPr>
          <p:nvPr/>
        </p:nvCxnSpPr>
        <p:spPr>
          <a:xfrm flipH="1">
            <a:off x="2630117" y="5532906"/>
            <a:ext cx="23547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tangolo 20">
            <a:extLst>
              <a:ext uri="{FF2B5EF4-FFF2-40B4-BE49-F238E27FC236}">
                <a16:creationId xmlns:a16="http://schemas.microsoft.com/office/drawing/2014/main" id="{056D9E37-AB01-459B-AB5C-E2B7F2F04978}"/>
              </a:ext>
            </a:extLst>
          </p:cNvPr>
          <p:cNvSpPr/>
          <p:nvPr/>
        </p:nvSpPr>
        <p:spPr>
          <a:xfrm>
            <a:off x="5424854" y="5705468"/>
            <a:ext cx="708323" cy="471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6969787B-ABD5-4206-93E0-B42CC5D70AD3}"/>
              </a:ext>
            </a:extLst>
          </p:cNvPr>
          <p:cNvSpPr/>
          <p:nvPr/>
        </p:nvSpPr>
        <p:spPr>
          <a:xfrm>
            <a:off x="5697415" y="3938954"/>
            <a:ext cx="435762"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4084DA6F-1517-450B-882D-29BDAA6B1746}"/>
              </a:ext>
            </a:extLst>
          </p:cNvPr>
          <p:cNvSpPr txBox="1"/>
          <p:nvPr/>
        </p:nvSpPr>
        <p:spPr>
          <a:xfrm>
            <a:off x="6370865" y="3878797"/>
            <a:ext cx="4940484" cy="2431435"/>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npn</a:t>
            </a:r>
            <a:r>
              <a:rPr lang="it-IT" sz="2000" dirty="0"/>
              <a:t> </a:t>
            </a:r>
            <a:r>
              <a:rPr lang="it-IT" sz="2000" dirty="0" err="1"/>
              <a:t>used</a:t>
            </a:r>
            <a:r>
              <a:rPr lang="it-IT" sz="2000" dirty="0"/>
              <a:t> </a:t>
            </a:r>
            <a:r>
              <a:rPr lang="it-IT" sz="2000" dirty="0" err="1"/>
              <a:t>as</a:t>
            </a:r>
            <a:r>
              <a:rPr lang="it-IT" sz="2000" dirty="0"/>
              <a:t> buffer in </a:t>
            </a:r>
            <a:r>
              <a:rPr lang="it-IT" sz="2000" i="1" dirty="0"/>
              <a:t>Open </a:t>
            </a:r>
            <a:r>
              <a:rPr lang="it-IT" sz="2000" i="1" dirty="0" err="1"/>
              <a:t>Collector</a:t>
            </a:r>
            <a:r>
              <a:rPr lang="it-IT" sz="2000" i="1" dirty="0"/>
              <a:t> </a:t>
            </a:r>
            <a:r>
              <a:rPr lang="it-IT" sz="2000" i="1" dirty="0" err="1"/>
              <a:t>configuration</a:t>
            </a:r>
            <a:endParaRPr lang="it-IT" sz="2000" i="1" dirty="0"/>
          </a:p>
          <a:p>
            <a:endParaRPr lang="it-IT" sz="2000" dirty="0"/>
          </a:p>
          <a:p>
            <a:pPr marL="285750" indent="-285750">
              <a:buFont typeface="Arial" panose="020B0604020202020204" pitchFamily="34" charset="0"/>
              <a:buChar char="•"/>
            </a:pPr>
            <a:r>
              <a:rPr lang="it-IT" sz="2000" dirty="0" err="1"/>
              <a:t>Raspberry</a:t>
            </a:r>
            <a:r>
              <a:rPr lang="it-IT" sz="2000" dirty="0"/>
              <a:t> PI </a:t>
            </a:r>
            <a:r>
              <a:rPr lang="it-IT" sz="2000" dirty="0" err="1"/>
              <a:t>pinout</a:t>
            </a:r>
            <a:r>
              <a:rPr lang="it-IT" sz="2000" dirty="0"/>
              <a:t>:  - V</a:t>
            </a:r>
            <a:r>
              <a:rPr lang="it-IT" sz="1400" dirty="0"/>
              <a:t>OH</a:t>
            </a:r>
            <a:r>
              <a:rPr lang="it-IT" sz="1600" dirty="0"/>
              <a:t> </a:t>
            </a:r>
            <a:r>
              <a:rPr lang="it-IT" dirty="0"/>
              <a:t>= 3.3 V </a:t>
            </a:r>
            <a:r>
              <a:rPr lang="it-IT" sz="1600" dirty="0"/>
              <a:t> </a:t>
            </a:r>
          </a:p>
          <a:p>
            <a:r>
              <a:rPr lang="it-IT" sz="1600" dirty="0"/>
              <a:t>		               - </a:t>
            </a:r>
            <a:r>
              <a:rPr lang="it-IT" sz="2000" dirty="0"/>
              <a:t>V</a:t>
            </a:r>
            <a:r>
              <a:rPr lang="it-IT" sz="1400" dirty="0"/>
              <a:t>OL</a:t>
            </a:r>
            <a:r>
              <a:rPr lang="it-IT" sz="1600" dirty="0"/>
              <a:t> </a:t>
            </a:r>
            <a:r>
              <a:rPr lang="it-IT" dirty="0"/>
              <a:t>= 0 V</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dirty="0"/>
          </a:p>
        </p:txBody>
      </p:sp>
      <p:cxnSp>
        <p:nvCxnSpPr>
          <p:cNvPr id="25" name="Connettore a gomito 24">
            <a:extLst>
              <a:ext uri="{FF2B5EF4-FFF2-40B4-BE49-F238E27FC236}">
                <a16:creationId xmlns:a16="http://schemas.microsoft.com/office/drawing/2014/main" id="{2BF386DF-651E-401B-B7CE-D9A8F6D0249A}"/>
              </a:ext>
            </a:extLst>
          </p:cNvPr>
          <p:cNvCxnSpPr/>
          <p:nvPr/>
        </p:nvCxnSpPr>
        <p:spPr>
          <a:xfrm>
            <a:off x="2804746" y="4888848"/>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ttore a gomito 26">
            <a:extLst>
              <a:ext uri="{FF2B5EF4-FFF2-40B4-BE49-F238E27FC236}">
                <a16:creationId xmlns:a16="http://schemas.microsoft.com/office/drawing/2014/main" id="{3E3A75A6-8B8D-442D-B40D-84F19126C26B}"/>
              </a:ext>
            </a:extLst>
          </p:cNvPr>
          <p:cNvCxnSpPr/>
          <p:nvPr/>
        </p:nvCxnSpPr>
        <p:spPr>
          <a:xfrm>
            <a:off x="3314700" y="4888850"/>
            <a:ext cx="465992" cy="31639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58E6AF04-12A9-4CF2-9549-9187FB27492F}"/>
              </a:ext>
            </a:extLst>
          </p:cNvPr>
          <p:cNvCxnSpPr>
            <a:cxnSpLocks/>
          </p:cNvCxnSpPr>
          <p:nvPr/>
        </p:nvCxnSpPr>
        <p:spPr>
          <a:xfrm flipH="1">
            <a:off x="3314700" y="4888850"/>
            <a:ext cx="1"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FFDFC56D-9EA4-450D-B609-45EFE9B943F1}"/>
              </a:ext>
            </a:extLst>
          </p:cNvPr>
          <p:cNvCxnSpPr>
            <a:cxnSpLocks/>
          </p:cNvCxnSpPr>
          <p:nvPr/>
        </p:nvCxnSpPr>
        <p:spPr>
          <a:xfrm>
            <a:off x="3151850" y="5532906"/>
            <a:ext cx="110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ttangolo 38">
            <a:extLst>
              <a:ext uri="{FF2B5EF4-FFF2-40B4-BE49-F238E27FC236}">
                <a16:creationId xmlns:a16="http://schemas.microsoft.com/office/drawing/2014/main" id="{F5A23599-FE30-44DF-81FB-B3B92CD40346}"/>
              </a:ext>
            </a:extLst>
          </p:cNvPr>
          <p:cNvSpPr/>
          <p:nvPr/>
        </p:nvSpPr>
        <p:spPr>
          <a:xfrm>
            <a:off x="4495800" y="4690536"/>
            <a:ext cx="480644" cy="3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84D3FADA-64D0-4C3F-9CEE-A6B1D7A2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3298" y="5143387"/>
            <a:ext cx="395644" cy="837834"/>
          </a:xfrm>
          <a:prstGeom prst="rect">
            <a:avLst/>
          </a:prstGeom>
        </p:spPr>
      </p:pic>
      <p:cxnSp>
        <p:nvCxnSpPr>
          <p:cNvPr id="42" name="Connettore a gomito 41">
            <a:extLst>
              <a:ext uri="{FF2B5EF4-FFF2-40B4-BE49-F238E27FC236}">
                <a16:creationId xmlns:a16="http://schemas.microsoft.com/office/drawing/2014/main" id="{D501EC22-5C35-4906-942C-D459A98760E4}"/>
              </a:ext>
            </a:extLst>
          </p:cNvPr>
          <p:cNvCxnSpPr>
            <a:cxnSpLocks/>
          </p:cNvCxnSpPr>
          <p:nvPr/>
        </p:nvCxnSpPr>
        <p:spPr>
          <a:xfrm>
            <a:off x="2964351" y="4409400"/>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AB62D3F1-2185-461D-9990-DA1502114CBD}"/>
              </a:ext>
            </a:extLst>
          </p:cNvPr>
          <p:cNvCxnSpPr>
            <a:cxnSpLocks/>
          </p:cNvCxnSpPr>
          <p:nvPr/>
        </p:nvCxnSpPr>
        <p:spPr>
          <a:xfrm>
            <a:off x="3314700" y="4402991"/>
            <a:ext cx="795337" cy="30647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9DD18156-95EB-4168-8E7A-0779317B6250}"/>
              </a:ext>
            </a:extLst>
          </p:cNvPr>
          <p:cNvCxnSpPr>
            <a:cxnSpLocks/>
          </p:cNvCxnSpPr>
          <p:nvPr/>
        </p:nvCxnSpPr>
        <p:spPr>
          <a:xfrm flipH="1">
            <a:off x="3307185" y="4403772"/>
            <a:ext cx="2"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a:extLst>
              <a:ext uri="{FF2B5EF4-FFF2-40B4-BE49-F238E27FC236}">
                <a16:creationId xmlns:a16="http://schemas.microsoft.com/office/drawing/2014/main" id="{E4407959-D989-4AAE-88EE-66DEB739D002}"/>
              </a:ext>
            </a:extLst>
          </p:cNvPr>
          <p:cNvSpPr/>
          <p:nvPr/>
        </p:nvSpPr>
        <p:spPr>
          <a:xfrm>
            <a:off x="3764969" y="4126817"/>
            <a:ext cx="837832" cy="71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t>
            </a:r>
          </a:p>
        </p:txBody>
      </p:sp>
      <p:sp>
        <p:nvSpPr>
          <p:cNvPr id="53" name="Rettangolo 52">
            <a:extLst>
              <a:ext uri="{FF2B5EF4-FFF2-40B4-BE49-F238E27FC236}">
                <a16:creationId xmlns:a16="http://schemas.microsoft.com/office/drawing/2014/main" id="{4E5972E1-0981-43B6-A4C6-FF369DB8EA35}"/>
              </a:ext>
            </a:extLst>
          </p:cNvPr>
          <p:cNvSpPr/>
          <p:nvPr/>
        </p:nvSpPr>
        <p:spPr>
          <a:xfrm>
            <a:off x="3323033" y="4541797"/>
            <a:ext cx="266700" cy="19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5" name="Connettore diritto 54">
            <a:extLst>
              <a:ext uri="{FF2B5EF4-FFF2-40B4-BE49-F238E27FC236}">
                <a16:creationId xmlns:a16="http://schemas.microsoft.com/office/drawing/2014/main" id="{3A859314-C357-44C1-8E82-2609D3BC09CF}"/>
              </a:ext>
            </a:extLst>
          </p:cNvPr>
          <p:cNvCxnSpPr>
            <a:cxnSpLocks/>
          </p:cNvCxnSpPr>
          <p:nvPr/>
        </p:nvCxnSpPr>
        <p:spPr>
          <a:xfrm>
            <a:off x="2803337" y="4412330"/>
            <a:ext cx="281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B6A383C9-1C9B-4452-B450-6BD84DD79F76}"/>
              </a:ext>
            </a:extLst>
          </p:cNvPr>
          <p:cNvCxnSpPr>
            <a:cxnSpLocks/>
          </p:cNvCxnSpPr>
          <p:nvPr/>
        </p:nvCxnSpPr>
        <p:spPr>
          <a:xfrm>
            <a:off x="2774437" y="4535782"/>
            <a:ext cx="4261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a:extLst>
              <a:ext uri="{FF2B5EF4-FFF2-40B4-BE49-F238E27FC236}">
                <a16:creationId xmlns:a16="http://schemas.microsoft.com/office/drawing/2014/main" id="{223925C2-08AF-4945-AD90-C845036FD908}"/>
              </a:ext>
            </a:extLst>
          </p:cNvPr>
          <p:cNvCxnSpPr>
            <a:cxnSpLocks/>
          </p:cNvCxnSpPr>
          <p:nvPr/>
        </p:nvCxnSpPr>
        <p:spPr>
          <a:xfrm>
            <a:off x="2777769" y="4191072"/>
            <a:ext cx="513634" cy="114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B3E38053-084D-4050-B2B9-4A676ADD07BE}"/>
              </a:ext>
            </a:extLst>
          </p:cNvPr>
          <p:cNvSpPr txBox="1"/>
          <p:nvPr/>
        </p:nvSpPr>
        <p:spPr>
          <a:xfrm>
            <a:off x="2886148" y="3844672"/>
            <a:ext cx="296876" cy="369332"/>
          </a:xfrm>
          <a:prstGeom prst="rect">
            <a:avLst/>
          </a:prstGeom>
          <a:noFill/>
        </p:spPr>
        <p:txBody>
          <a:bodyPr wrap="none" rtlCol="0">
            <a:spAutoFit/>
          </a:bodyPr>
          <a:lstStyle/>
          <a:p>
            <a:r>
              <a:rPr lang="it-IT" dirty="0"/>
              <a:t>T</a:t>
            </a:r>
          </a:p>
        </p:txBody>
      </p:sp>
      <p:sp>
        <p:nvSpPr>
          <p:cNvPr id="72" name="CasellaDiTesto 71">
            <a:extLst>
              <a:ext uri="{FF2B5EF4-FFF2-40B4-BE49-F238E27FC236}">
                <a16:creationId xmlns:a16="http://schemas.microsoft.com/office/drawing/2014/main" id="{D4922A8C-467B-4D3B-B816-922781D7B65B}"/>
              </a:ext>
            </a:extLst>
          </p:cNvPr>
          <p:cNvSpPr txBox="1"/>
          <p:nvPr/>
        </p:nvSpPr>
        <p:spPr>
          <a:xfrm>
            <a:off x="2776032" y="4517685"/>
            <a:ext cx="418704" cy="369332"/>
          </a:xfrm>
          <a:prstGeom prst="rect">
            <a:avLst/>
          </a:prstGeom>
          <a:noFill/>
        </p:spPr>
        <p:txBody>
          <a:bodyPr wrap="none" rtlCol="0">
            <a:spAutoFit/>
          </a:bodyPr>
          <a:lstStyle/>
          <a:p>
            <a:r>
              <a:rPr lang="it-IT" dirty="0" err="1"/>
              <a:t>Th</a:t>
            </a:r>
            <a:endParaRPr lang="it-IT" dirty="0"/>
          </a:p>
        </p:txBody>
      </p:sp>
      <p:cxnSp>
        <p:nvCxnSpPr>
          <p:cNvPr id="9" name="Connettore diritto 8">
            <a:extLst>
              <a:ext uri="{FF2B5EF4-FFF2-40B4-BE49-F238E27FC236}">
                <a16:creationId xmlns:a16="http://schemas.microsoft.com/office/drawing/2014/main" id="{4F71D81A-3D84-4AAE-A1A9-44108C28006E}"/>
              </a:ext>
            </a:extLst>
          </p:cNvPr>
          <p:cNvCxnSpPr>
            <a:cxnSpLocks/>
          </p:cNvCxnSpPr>
          <p:nvPr/>
        </p:nvCxnSpPr>
        <p:spPr>
          <a:xfrm>
            <a:off x="4714875" y="3745523"/>
            <a:ext cx="9034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0E0A89D-DE17-4B25-85BB-DF3B028D699D}"/>
              </a:ext>
            </a:extLst>
          </p:cNvPr>
          <p:cNvSpPr txBox="1"/>
          <p:nvPr/>
        </p:nvSpPr>
        <p:spPr>
          <a:xfrm>
            <a:off x="3501564" y="5731232"/>
            <a:ext cx="431528" cy="646331"/>
          </a:xfrm>
          <a:prstGeom prst="rect">
            <a:avLst/>
          </a:prstGeom>
          <a:noFill/>
        </p:spPr>
        <p:txBody>
          <a:bodyPr wrap="none" rtlCol="0">
            <a:spAutoFit/>
          </a:bodyPr>
          <a:lstStyle/>
          <a:p>
            <a:r>
              <a:rPr lang="it-IT" dirty="0" err="1"/>
              <a:t>Rb</a:t>
            </a:r>
            <a:endParaRPr lang="it-IT" dirty="0"/>
          </a:p>
          <a:p>
            <a:endParaRPr lang="it-IT" dirty="0"/>
          </a:p>
        </p:txBody>
      </p:sp>
    </p:spTree>
    <p:extLst>
      <p:ext uri="{BB962C8B-B14F-4D97-AF65-F5344CB8AC3E}">
        <p14:creationId xmlns:p14="http://schemas.microsoft.com/office/powerpoint/2010/main" val="32740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444F3-D1D3-4C76-9D42-EC947987181D}"/>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General </a:t>
            </a:r>
            <a:r>
              <a:rPr lang="it-IT" sz="4000" i="1" dirty="0" err="1">
                <a:effectLst>
                  <a:outerShdw blurRad="38100" dist="38100" dir="2700000" algn="tl">
                    <a:srgbClr val="000000">
                      <a:alpha val="43137"/>
                    </a:srgbClr>
                  </a:outerShdw>
                </a:effectLst>
              </a:rPr>
              <a:t>Configuration</a:t>
            </a:r>
            <a:endParaRPr lang="it-IT" sz="40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4D22AB0C-516F-466F-9E84-E4CEA23B810E}"/>
              </a:ext>
            </a:extLst>
          </p:cNvPr>
          <p:cNvSpPr>
            <a:spLocks noGrp="1"/>
          </p:cNvSpPr>
          <p:nvPr>
            <p:ph idx="1"/>
          </p:nvPr>
        </p:nvSpPr>
        <p:spPr>
          <a:xfrm>
            <a:off x="838200" y="1825625"/>
            <a:ext cx="10233660" cy="1748155"/>
          </a:xfrm>
        </p:spPr>
        <p:txBody>
          <a:bodyPr>
            <a:normAutofit/>
          </a:bodyPr>
          <a:lstStyle/>
          <a:p>
            <a:r>
              <a:rPr lang="it-IT" sz="2000" dirty="0" err="1"/>
              <a:t>We</a:t>
            </a:r>
            <a:r>
              <a:rPr lang="it-IT" sz="2000" dirty="0"/>
              <a:t> </a:t>
            </a:r>
            <a:r>
              <a:rPr lang="it-IT" sz="2000" dirty="0" err="1"/>
              <a:t>have</a:t>
            </a:r>
            <a:r>
              <a:rPr lang="it-IT" sz="2000" dirty="0"/>
              <a:t> in </a:t>
            </a:r>
            <a:r>
              <a:rPr lang="it-IT" sz="2000" dirty="0" err="1"/>
              <a:t>total</a:t>
            </a:r>
            <a:r>
              <a:rPr lang="it-IT" sz="2000" dirty="0"/>
              <a:t> 24 </a:t>
            </a:r>
            <a:r>
              <a:rPr lang="it-IT" sz="2000" dirty="0" err="1"/>
              <a:t>leds</a:t>
            </a:r>
            <a:r>
              <a:rPr lang="it-IT" sz="2000" dirty="0"/>
              <a:t> to drive, so </a:t>
            </a:r>
            <a:r>
              <a:rPr lang="it-IT" sz="2000" dirty="0" err="1"/>
              <a:t>we</a:t>
            </a:r>
            <a:r>
              <a:rPr lang="it-IT" sz="2000" dirty="0"/>
              <a:t> </a:t>
            </a:r>
            <a:r>
              <a:rPr lang="it-IT" sz="2000" dirty="0" err="1"/>
              <a:t>need</a:t>
            </a:r>
            <a:r>
              <a:rPr lang="it-IT" sz="2000" dirty="0"/>
              <a:t> 24 </a:t>
            </a:r>
            <a:r>
              <a:rPr lang="it-IT" sz="2000" dirty="0" err="1"/>
              <a:t>pins</a:t>
            </a:r>
            <a:r>
              <a:rPr lang="it-IT" sz="2000" dirty="0"/>
              <a:t> for </a:t>
            </a:r>
            <a:r>
              <a:rPr lang="it-IT" sz="2000" dirty="0" err="1"/>
              <a:t>leds</a:t>
            </a:r>
            <a:r>
              <a:rPr lang="it-IT" sz="2000" dirty="0"/>
              <a:t> , 1 pin for supply </a:t>
            </a:r>
            <a:r>
              <a:rPr lang="it-IT" sz="2000" dirty="0" err="1"/>
              <a:t>voltage</a:t>
            </a:r>
            <a:r>
              <a:rPr lang="it-IT" sz="2000" dirty="0"/>
              <a:t> and 1 pin for the </a:t>
            </a:r>
            <a:r>
              <a:rPr lang="it-IT" sz="2000" dirty="0" err="1"/>
              <a:t>ground</a:t>
            </a:r>
            <a:r>
              <a:rPr lang="it-IT" sz="2000" dirty="0"/>
              <a:t>. </a:t>
            </a:r>
            <a:r>
              <a:rPr lang="it-IT" sz="2000" dirty="0" err="1"/>
              <a:t>It’s</a:t>
            </a:r>
            <a:r>
              <a:rPr lang="it-IT" sz="2000" dirty="0"/>
              <a:t> </a:t>
            </a:r>
            <a:r>
              <a:rPr lang="it-IT" sz="2000" dirty="0" err="1"/>
              <a:t>too</a:t>
            </a:r>
            <a:r>
              <a:rPr lang="it-IT" sz="2000" dirty="0"/>
              <a:t> </a:t>
            </a:r>
            <a:r>
              <a:rPr lang="it-IT" sz="2000" dirty="0" err="1"/>
              <a:t>much</a:t>
            </a:r>
            <a:r>
              <a:rPr lang="it-IT" sz="2000" dirty="0"/>
              <a:t>!</a:t>
            </a:r>
          </a:p>
          <a:p>
            <a:r>
              <a:rPr lang="it-IT" sz="2000" dirty="0" err="1"/>
              <a:t>We</a:t>
            </a:r>
            <a:r>
              <a:rPr lang="it-IT" sz="2000" dirty="0"/>
              <a:t> can use the </a:t>
            </a:r>
            <a:r>
              <a:rPr lang="it-IT" sz="2000" i="1" u="sng" dirty="0"/>
              <a:t>Scanning Multi-</a:t>
            </a:r>
            <a:r>
              <a:rPr lang="it-IT" sz="2000" i="1" u="sng" dirty="0" err="1"/>
              <a:t>LEDs</a:t>
            </a:r>
            <a:r>
              <a:rPr lang="it-IT" sz="2000" i="1" u="sng" dirty="0"/>
              <a:t> Interface</a:t>
            </a:r>
            <a:r>
              <a:rPr lang="it-IT" sz="2000" i="1" dirty="0"/>
              <a:t>:</a:t>
            </a:r>
            <a:r>
              <a:rPr lang="it-IT" sz="2400" i="1" dirty="0"/>
              <a:t>                                 </a:t>
            </a:r>
            <a:r>
              <a:rPr lang="it-IT" i="1" dirty="0"/>
              <a:t>			</a:t>
            </a:r>
          </a:p>
          <a:p>
            <a:endParaRPr lang="it-IT" dirty="0"/>
          </a:p>
        </p:txBody>
      </p:sp>
      <p:sp>
        <p:nvSpPr>
          <p:cNvPr id="4" name="Segnaposto data 3">
            <a:extLst>
              <a:ext uri="{FF2B5EF4-FFF2-40B4-BE49-F238E27FC236}">
                <a16:creationId xmlns:a16="http://schemas.microsoft.com/office/drawing/2014/main" id="{51599373-B57E-44BD-A15F-DDABD8E57A2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B6C245D1-264D-4FF9-8F99-B40E9D236EC2}"/>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015FEFD-20F3-4EA0-957C-4A5B92B5A22B}"/>
              </a:ext>
            </a:extLst>
          </p:cNvPr>
          <p:cNvSpPr>
            <a:spLocks noGrp="1"/>
          </p:cNvSpPr>
          <p:nvPr>
            <p:ph type="sldNum" sz="quarter" idx="12"/>
          </p:nvPr>
        </p:nvSpPr>
        <p:spPr/>
        <p:txBody>
          <a:bodyPr/>
          <a:lstStyle/>
          <a:p>
            <a:fld id="{A27405AD-269E-48FA-B749-A0B803F8320C}" type="slidenum">
              <a:rPr lang="it-IT" smtClean="0"/>
              <a:t>45</a:t>
            </a:fld>
            <a:endParaRPr lang="it-IT"/>
          </a:p>
        </p:txBody>
      </p:sp>
      <p:pic>
        <p:nvPicPr>
          <p:cNvPr id="8" name="Immagine 7">
            <a:extLst>
              <a:ext uri="{FF2B5EF4-FFF2-40B4-BE49-F238E27FC236}">
                <a16:creationId xmlns:a16="http://schemas.microsoft.com/office/drawing/2014/main" id="{41B8CE18-959B-4694-B143-4840C6097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 y="3322320"/>
            <a:ext cx="5775960" cy="2587083"/>
          </a:xfrm>
          <a:prstGeom prst="rect">
            <a:avLst/>
          </a:prstGeom>
        </p:spPr>
      </p:pic>
      <p:sp>
        <p:nvSpPr>
          <p:cNvPr id="9" name="CasellaDiTesto 8">
            <a:extLst>
              <a:ext uri="{FF2B5EF4-FFF2-40B4-BE49-F238E27FC236}">
                <a16:creationId xmlns:a16="http://schemas.microsoft.com/office/drawing/2014/main" id="{92D9E41B-25F2-4BCC-B413-B25C5918E538}"/>
              </a:ext>
            </a:extLst>
          </p:cNvPr>
          <p:cNvSpPr txBox="1"/>
          <p:nvPr/>
        </p:nvSpPr>
        <p:spPr>
          <a:xfrm>
            <a:off x="5955030" y="4797207"/>
            <a:ext cx="5829300"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t>We</a:t>
            </a:r>
            <a:r>
              <a:rPr lang="it-IT" dirty="0"/>
              <a:t> set up </a:t>
            </a:r>
            <a:r>
              <a:rPr lang="it-IT" dirty="0" err="1"/>
              <a:t>leds</a:t>
            </a:r>
            <a:r>
              <a:rPr lang="it-IT" dirty="0"/>
              <a:t> in a </a:t>
            </a:r>
            <a:r>
              <a:rPr lang="it-IT" dirty="0" err="1"/>
              <a:t>matrix</a:t>
            </a:r>
            <a:r>
              <a:rPr lang="it-IT" dirty="0"/>
              <a:t>  </a:t>
            </a:r>
            <a:r>
              <a:rPr lang="it-IT" dirty="0" err="1"/>
              <a:t>configuration</a:t>
            </a:r>
            <a:r>
              <a:rPr lang="it-IT" dirty="0"/>
              <a:t> 8 x 3 </a:t>
            </a:r>
          </a:p>
          <a:p>
            <a:endParaRPr lang="it-IT" dirty="0"/>
          </a:p>
          <a:p>
            <a:pPr marL="285750" indent="-285750">
              <a:buFont typeface="Arial" panose="020B0604020202020204" pitchFamily="34" charset="0"/>
              <a:buChar char="•"/>
            </a:pPr>
            <a:r>
              <a:rPr lang="it-IT" dirty="0"/>
              <a:t>8 </a:t>
            </a:r>
            <a:r>
              <a:rPr lang="it-IT" i="1" dirty="0" err="1"/>
              <a:t>Rows</a:t>
            </a:r>
            <a:r>
              <a:rPr lang="it-IT" dirty="0"/>
              <a:t>: </a:t>
            </a:r>
            <a:r>
              <a:rPr lang="it-IT" dirty="0" err="1"/>
              <a:t>npn</a:t>
            </a:r>
            <a:r>
              <a:rPr lang="it-IT" dirty="0"/>
              <a:t> in OE buffer to switch </a:t>
            </a:r>
            <a:r>
              <a:rPr lang="it-IT" dirty="0" err="1"/>
              <a:t>leds</a:t>
            </a:r>
            <a:r>
              <a:rPr lang="it-IT" dirty="0"/>
              <a:t> ON/OFF</a:t>
            </a:r>
          </a:p>
          <a:p>
            <a:pPr marL="285750" indent="-285750">
              <a:buFont typeface="Arial" panose="020B0604020202020204" pitchFamily="34" charset="0"/>
              <a:buChar char="•"/>
            </a:pPr>
            <a:r>
              <a:rPr lang="it-IT" dirty="0"/>
              <a:t>3 </a:t>
            </a:r>
            <a:r>
              <a:rPr lang="it-IT" i="1" dirty="0" err="1"/>
              <a:t>Columns</a:t>
            </a:r>
            <a:r>
              <a:rPr lang="it-IT" dirty="0"/>
              <a:t>: </a:t>
            </a:r>
            <a:r>
              <a:rPr lang="it-IT" dirty="0" err="1"/>
              <a:t>npn</a:t>
            </a:r>
            <a:r>
              <a:rPr lang="it-IT" dirty="0"/>
              <a:t> in OC buffer to drive the software </a:t>
            </a:r>
            <a:r>
              <a:rPr lang="it-IT" dirty="0" err="1"/>
              <a:t>pwm</a:t>
            </a:r>
            <a:r>
              <a:rPr lang="it-IT" dirty="0"/>
              <a:t> </a:t>
            </a:r>
          </a:p>
        </p:txBody>
      </p:sp>
      <p:sp>
        <p:nvSpPr>
          <p:cNvPr id="10" name="Triangolo isoscele 9">
            <a:extLst>
              <a:ext uri="{FF2B5EF4-FFF2-40B4-BE49-F238E27FC236}">
                <a16:creationId xmlns:a16="http://schemas.microsoft.com/office/drawing/2014/main" id="{BB653D14-6CE9-474E-B94A-820ADFC74A43}"/>
              </a:ext>
            </a:extLst>
          </p:cNvPr>
          <p:cNvSpPr/>
          <p:nvPr/>
        </p:nvSpPr>
        <p:spPr>
          <a:xfrm>
            <a:off x="7299960" y="3322320"/>
            <a:ext cx="373380" cy="3276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diritto 11">
            <a:extLst>
              <a:ext uri="{FF2B5EF4-FFF2-40B4-BE49-F238E27FC236}">
                <a16:creationId xmlns:a16="http://schemas.microsoft.com/office/drawing/2014/main" id="{91720454-22E2-4FAB-8971-B436CBBB2990}"/>
              </a:ext>
            </a:extLst>
          </p:cNvPr>
          <p:cNvCxnSpPr/>
          <p:nvPr/>
        </p:nvCxnSpPr>
        <p:spPr>
          <a:xfrm>
            <a:off x="6515100" y="3108960"/>
            <a:ext cx="23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CA56363D-0AA0-4A3A-A7D4-51A632C8CF95}"/>
              </a:ext>
            </a:extLst>
          </p:cNvPr>
          <p:cNvCxnSpPr>
            <a:cxnSpLocks/>
          </p:cNvCxnSpPr>
          <p:nvPr/>
        </p:nvCxnSpPr>
        <p:spPr>
          <a:xfrm>
            <a:off x="6804660" y="2800350"/>
            <a:ext cx="0" cy="1546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F662268-0426-4F2A-BF2E-27EFA27D9167}"/>
              </a:ext>
            </a:extLst>
          </p:cNvPr>
          <p:cNvCxnSpPr>
            <a:cxnSpLocks/>
            <a:stCxn id="10" idx="2"/>
          </p:cNvCxnSpPr>
          <p:nvPr/>
        </p:nvCxnSpPr>
        <p:spPr>
          <a:xfrm flipH="1">
            <a:off x="6804660" y="3649980"/>
            <a:ext cx="495300" cy="259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3809F57F-5697-448C-B5A1-F2D5CB3FFBA6}"/>
              </a:ext>
            </a:extLst>
          </p:cNvPr>
          <p:cNvCxnSpPr/>
          <p:nvPr/>
        </p:nvCxnSpPr>
        <p:spPr>
          <a:xfrm>
            <a:off x="7192035" y="3463627"/>
            <a:ext cx="22098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26B101F6-3156-4E08-90B7-6EF57D804F29}"/>
              </a:ext>
            </a:extLst>
          </p:cNvPr>
          <p:cNvCxnSpPr>
            <a:cxnSpLocks/>
            <a:stCxn id="10" idx="5"/>
          </p:cNvCxnSpPr>
          <p:nvPr/>
        </p:nvCxnSpPr>
        <p:spPr>
          <a:xfrm flipV="1">
            <a:off x="7579995" y="3108960"/>
            <a:ext cx="771524"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28541C6-CB2E-47ED-B710-D6F26F7BECEB}"/>
              </a:ext>
            </a:extLst>
          </p:cNvPr>
          <p:cNvSpPr txBox="1"/>
          <p:nvPr/>
        </p:nvSpPr>
        <p:spPr>
          <a:xfrm>
            <a:off x="6179821" y="2924294"/>
            <a:ext cx="251460" cy="369332"/>
          </a:xfrm>
          <a:prstGeom prst="rect">
            <a:avLst/>
          </a:prstGeom>
          <a:noFill/>
        </p:spPr>
        <p:txBody>
          <a:bodyPr wrap="square" rtlCol="0">
            <a:spAutoFit/>
          </a:bodyPr>
          <a:lstStyle/>
          <a:p>
            <a:r>
              <a:rPr lang="it-IT" dirty="0"/>
              <a:t>R</a:t>
            </a:r>
          </a:p>
        </p:txBody>
      </p:sp>
      <p:sp>
        <p:nvSpPr>
          <p:cNvPr id="26" name="CasellaDiTesto 25">
            <a:extLst>
              <a:ext uri="{FF2B5EF4-FFF2-40B4-BE49-F238E27FC236}">
                <a16:creationId xmlns:a16="http://schemas.microsoft.com/office/drawing/2014/main" id="{4DC067E9-16C2-4083-9C97-A329CFC2B71C}"/>
              </a:ext>
            </a:extLst>
          </p:cNvPr>
          <p:cNvSpPr txBox="1"/>
          <p:nvPr/>
        </p:nvSpPr>
        <p:spPr>
          <a:xfrm>
            <a:off x="6650611" y="2487494"/>
            <a:ext cx="308098" cy="369332"/>
          </a:xfrm>
          <a:prstGeom prst="rect">
            <a:avLst/>
          </a:prstGeom>
          <a:noFill/>
        </p:spPr>
        <p:txBody>
          <a:bodyPr wrap="none" rtlCol="0">
            <a:spAutoFit/>
          </a:bodyPr>
          <a:lstStyle/>
          <a:p>
            <a:r>
              <a:rPr lang="it-IT" dirty="0"/>
              <a:t>C</a:t>
            </a:r>
          </a:p>
        </p:txBody>
      </p:sp>
      <p:cxnSp>
        <p:nvCxnSpPr>
          <p:cNvPr id="28" name="Connettore curvo 27">
            <a:extLst>
              <a:ext uri="{FF2B5EF4-FFF2-40B4-BE49-F238E27FC236}">
                <a16:creationId xmlns:a16="http://schemas.microsoft.com/office/drawing/2014/main" id="{F21DFB11-0C0C-47BC-BEC6-0868026D4C84}"/>
              </a:ext>
            </a:extLst>
          </p:cNvPr>
          <p:cNvCxnSpPr/>
          <p:nvPr/>
        </p:nvCxnSpPr>
        <p:spPr>
          <a:xfrm>
            <a:off x="7532370" y="3825914"/>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curvo 31">
            <a:extLst>
              <a:ext uri="{FF2B5EF4-FFF2-40B4-BE49-F238E27FC236}">
                <a16:creationId xmlns:a16="http://schemas.microsoft.com/office/drawing/2014/main" id="{7622DE98-62C5-4738-AF01-A67C05DDB8C0}"/>
              </a:ext>
            </a:extLst>
          </p:cNvPr>
          <p:cNvCxnSpPr/>
          <p:nvPr/>
        </p:nvCxnSpPr>
        <p:spPr>
          <a:xfrm>
            <a:off x="7683817" y="3716165"/>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Doppia parentesi quadra 6">
            <a:extLst>
              <a:ext uri="{FF2B5EF4-FFF2-40B4-BE49-F238E27FC236}">
                <a16:creationId xmlns:a16="http://schemas.microsoft.com/office/drawing/2014/main" id="{77AD4FEA-7BDC-47B0-A3BC-F42C511950D9}"/>
              </a:ext>
            </a:extLst>
          </p:cNvPr>
          <p:cNvSpPr/>
          <p:nvPr/>
        </p:nvSpPr>
        <p:spPr>
          <a:xfrm>
            <a:off x="6096000" y="2606021"/>
            <a:ext cx="3127131" cy="1754386"/>
          </a:xfrm>
          <a:prstGeom prst="bracketPair">
            <a:avLst>
              <a:gd name="adj" fmla="val 101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1185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455A9F-0C26-4D8C-A8A6-41F3EAFAB88E}"/>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Single RGB led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3340B3D2-9159-49B7-B3E1-8B90571BC0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7193" y="1244730"/>
            <a:ext cx="4959316" cy="5173166"/>
          </a:xfrm>
        </p:spPr>
      </p:pic>
      <p:sp>
        <p:nvSpPr>
          <p:cNvPr id="4" name="Segnaposto data 3">
            <a:extLst>
              <a:ext uri="{FF2B5EF4-FFF2-40B4-BE49-F238E27FC236}">
                <a16:creationId xmlns:a16="http://schemas.microsoft.com/office/drawing/2014/main" id="{C1FE2BB6-2629-4142-8BA4-72BA61E0A37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23E4A0CD-677E-4BE1-AC65-CA6BBEED080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C490EF0F-713D-4873-992D-82B3430F3969}"/>
              </a:ext>
            </a:extLst>
          </p:cNvPr>
          <p:cNvSpPr>
            <a:spLocks noGrp="1"/>
          </p:cNvSpPr>
          <p:nvPr>
            <p:ph type="sldNum" sz="quarter" idx="12"/>
          </p:nvPr>
        </p:nvSpPr>
        <p:spPr/>
        <p:txBody>
          <a:bodyPr/>
          <a:lstStyle/>
          <a:p>
            <a:fld id="{A27405AD-269E-48FA-B749-A0B803F8320C}" type="slidenum">
              <a:rPr lang="it-IT" smtClean="0"/>
              <a:t>46</a:t>
            </a:fld>
            <a:endParaRPr lang="it-IT"/>
          </a:p>
        </p:txBody>
      </p:sp>
      <p:sp>
        <p:nvSpPr>
          <p:cNvPr id="9" name="CasellaDiTesto 8">
            <a:extLst>
              <a:ext uri="{FF2B5EF4-FFF2-40B4-BE49-F238E27FC236}">
                <a16:creationId xmlns:a16="http://schemas.microsoft.com/office/drawing/2014/main" id="{472031DF-4B0A-4A0D-AED1-F7AC5F5E7D34}"/>
              </a:ext>
            </a:extLst>
          </p:cNvPr>
          <p:cNvSpPr txBox="1"/>
          <p:nvPr/>
        </p:nvSpPr>
        <p:spPr>
          <a:xfrm>
            <a:off x="1074353" y="2039815"/>
            <a:ext cx="5928493" cy="4185761"/>
          </a:xfrm>
          <a:prstGeom prst="rect">
            <a:avLst/>
          </a:prstGeom>
          <a:noFill/>
        </p:spPr>
        <p:txBody>
          <a:bodyPr wrap="square" rtlCol="0">
            <a:spAutoFit/>
          </a:bodyPr>
          <a:lstStyle/>
          <a:p>
            <a:r>
              <a:rPr lang="it-IT" dirty="0"/>
              <a:t>So, </a:t>
            </a:r>
            <a:r>
              <a:rPr lang="it-IT" dirty="0" err="1"/>
              <a:t>each</a:t>
            </a:r>
            <a:r>
              <a:rPr lang="it-IT" dirty="0"/>
              <a:t> RGB led </a:t>
            </a:r>
            <a:r>
              <a:rPr lang="it-IT" dirty="0" err="1"/>
              <a:t>is</a:t>
            </a:r>
            <a:r>
              <a:rPr lang="it-IT" dirty="0"/>
              <a:t> </a:t>
            </a:r>
            <a:r>
              <a:rPr lang="it-IT" dirty="0" err="1"/>
              <a:t>driven</a:t>
            </a:r>
            <a:r>
              <a:rPr lang="it-IT" dirty="0"/>
              <a:t> by </a:t>
            </a:r>
            <a:r>
              <a:rPr lang="it-IT" dirty="0" err="1"/>
              <a:t>two</a:t>
            </a:r>
            <a:r>
              <a:rPr lang="it-IT" dirty="0"/>
              <a:t> </a:t>
            </a:r>
            <a:r>
              <a:rPr lang="it-IT" dirty="0" err="1"/>
              <a:t>different</a:t>
            </a:r>
            <a:r>
              <a:rPr lang="it-IT" dirty="0"/>
              <a:t> buffer:</a:t>
            </a:r>
          </a:p>
          <a:p>
            <a:endParaRPr lang="it-IT" dirty="0"/>
          </a:p>
          <a:p>
            <a:pPr marL="285750" indent="-285750">
              <a:buFont typeface="Arial" panose="020B0604020202020204" pitchFamily="34" charset="0"/>
              <a:buChar char="•"/>
            </a:pPr>
            <a:r>
              <a:rPr lang="it-IT" dirty="0"/>
              <a:t>Open </a:t>
            </a:r>
            <a:r>
              <a:rPr lang="it-IT" dirty="0" err="1"/>
              <a:t>emitter</a:t>
            </a:r>
            <a:r>
              <a:rPr lang="it-IT" dirty="0"/>
              <a:t> to control ON/OFF    ( </a:t>
            </a:r>
            <a:r>
              <a:rPr lang="it-IT" dirty="0" err="1"/>
              <a:t>Row</a:t>
            </a:r>
            <a:r>
              <a:rPr lang="it-IT" dirty="0"/>
              <a:t> )</a:t>
            </a:r>
          </a:p>
          <a:p>
            <a:pPr marL="285750" indent="-285750">
              <a:buFont typeface="Arial" panose="020B0604020202020204" pitchFamily="34" charset="0"/>
              <a:buChar char="•"/>
            </a:pPr>
            <a:r>
              <a:rPr lang="it-IT" dirty="0"/>
              <a:t>3 Open </a:t>
            </a:r>
            <a:r>
              <a:rPr lang="it-IT" dirty="0" err="1"/>
              <a:t>collector</a:t>
            </a:r>
            <a:r>
              <a:rPr lang="it-IT" dirty="0"/>
              <a:t> to the </a:t>
            </a:r>
            <a:r>
              <a:rPr lang="it-IT" dirty="0" err="1"/>
              <a:t>pwm</a:t>
            </a:r>
            <a:r>
              <a:rPr lang="it-IT" dirty="0"/>
              <a:t> of the colors ( </a:t>
            </a:r>
            <a:r>
              <a:rPr lang="it-IT" dirty="0" err="1"/>
              <a:t>Columns</a:t>
            </a:r>
            <a:r>
              <a:rPr lang="it-IT" dirty="0"/>
              <a:t> )</a:t>
            </a:r>
          </a:p>
          <a:p>
            <a:endParaRPr lang="it-IT" dirty="0"/>
          </a:p>
          <a:p>
            <a:endParaRPr lang="it-IT" dirty="0"/>
          </a:p>
          <a:p>
            <a:endParaRPr lang="it-IT" dirty="0"/>
          </a:p>
          <a:p>
            <a:endParaRPr lang="it-IT" dirty="0"/>
          </a:p>
          <a:p>
            <a:r>
              <a:rPr lang="it-IT" sz="1600" i="1" dirty="0"/>
              <a:t>Note:</a:t>
            </a:r>
          </a:p>
          <a:p>
            <a:r>
              <a:rPr lang="it-IT" sz="1600" i="1" dirty="0" err="1"/>
              <a:t>Vcc</a:t>
            </a:r>
            <a:r>
              <a:rPr lang="it-IT" sz="1600" i="1" dirty="0"/>
              <a:t> </a:t>
            </a:r>
            <a:r>
              <a:rPr lang="it-IT" sz="1600" i="1" dirty="0" err="1"/>
              <a:t>is</a:t>
            </a:r>
            <a:r>
              <a:rPr lang="it-IT" sz="1600" i="1" dirty="0"/>
              <a:t> the </a:t>
            </a:r>
            <a:r>
              <a:rPr lang="it-IT" sz="1600" i="1" dirty="0" err="1"/>
              <a:t>voltage</a:t>
            </a:r>
            <a:r>
              <a:rPr lang="it-IT" sz="1600" i="1" dirty="0"/>
              <a:t> </a:t>
            </a:r>
            <a:r>
              <a:rPr lang="it-IT" sz="1600" i="1" dirty="0" err="1"/>
              <a:t>provided</a:t>
            </a:r>
            <a:r>
              <a:rPr lang="it-IT" sz="1600" i="1" dirty="0"/>
              <a:t> by the DC </a:t>
            </a:r>
            <a:r>
              <a:rPr lang="it-IT" sz="1600" i="1" dirty="0" err="1"/>
              <a:t>voltage</a:t>
            </a:r>
            <a:r>
              <a:rPr lang="it-IT" sz="1600" i="1" dirty="0"/>
              <a:t> pin by the </a:t>
            </a:r>
            <a:r>
              <a:rPr lang="it-IT" sz="1600" i="1" dirty="0" err="1"/>
              <a:t>Raspberry</a:t>
            </a:r>
            <a:r>
              <a:rPr lang="it-IT" sz="1600" i="1" dirty="0"/>
              <a:t>.</a:t>
            </a:r>
          </a:p>
          <a:p>
            <a:r>
              <a:rPr lang="it-IT" sz="1600" i="1" dirty="0"/>
              <a:t> </a:t>
            </a:r>
          </a:p>
          <a:p>
            <a:r>
              <a:rPr lang="it-IT" sz="1600" i="1" dirty="0" err="1"/>
              <a:t>Other</a:t>
            </a:r>
            <a:r>
              <a:rPr lang="it-IT" sz="1600" i="1" dirty="0"/>
              <a:t> </a:t>
            </a:r>
            <a:r>
              <a:rPr lang="it-IT" sz="1600" i="1" dirty="0" err="1"/>
              <a:t>voltage</a:t>
            </a:r>
            <a:r>
              <a:rPr lang="it-IT" sz="1600" i="1" dirty="0"/>
              <a:t> </a:t>
            </a:r>
            <a:r>
              <a:rPr lang="it-IT" sz="1600" i="1" dirty="0" err="1"/>
              <a:t>generators</a:t>
            </a:r>
            <a:r>
              <a:rPr lang="it-IT" sz="1600" i="1" dirty="0"/>
              <a:t> </a:t>
            </a:r>
            <a:r>
              <a:rPr lang="it-IT" sz="1600" i="1" dirty="0" err="1"/>
              <a:t>represent</a:t>
            </a:r>
            <a:r>
              <a:rPr lang="it-IT" sz="1600" i="1" dirty="0"/>
              <a:t> the </a:t>
            </a:r>
            <a:r>
              <a:rPr lang="it-IT" sz="1600" i="1" dirty="0" err="1"/>
              <a:t>square</a:t>
            </a:r>
            <a:r>
              <a:rPr lang="it-IT" sz="1600" i="1" dirty="0"/>
              <a:t> </a:t>
            </a:r>
            <a:r>
              <a:rPr lang="it-IT" sz="1600" i="1" dirty="0" err="1"/>
              <a:t>waveforms</a:t>
            </a:r>
            <a:r>
              <a:rPr lang="it-IT" sz="1600" i="1" dirty="0"/>
              <a:t> </a:t>
            </a:r>
            <a:r>
              <a:rPr lang="it-IT" sz="1600" i="1" dirty="0" err="1"/>
              <a:t>provided</a:t>
            </a:r>
            <a:r>
              <a:rPr lang="it-IT" sz="1600" i="1" dirty="0"/>
              <a:t> by GPIO </a:t>
            </a:r>
            <a:r>
              <a:rPr lang="it-IT" sz="1600" i="1" dirty="0" err="1"/>
              <a:t>pins</a:t>
            </a:r>
            <a:r>
              <a:rPr lang="it-IT" sz="1600" i="1" dirty="0"/>
              <a:t> of the </a:t>
            </a:r>
            <a:r>
              <a:rPr lang="it-IT" sz="1600" i="1" dirty="0" err="1"/>
              <a:t>Raspberry</a:t>
            </a:r>
            <a:r>
              <a:rPr lang="it-IT" sz="1600" i="1" dirty="0"/>
              <a:t> (</a:t>
            </a:r>
            <a:r>
              <a:rPr lang="it-IT" sz="1600" i="1" dirty="0" err="1"/>
              <a:t>pwm</a:t>
            </a:r>
            <a:r>
              <a:rPr lang="it-IT" sz="1600" i="1" dirty="0"/>
              <a:t> in software mode).</a:t>
            </a:r>
          </a:p>
          <a:p>
            <a:r>
              <a:rPr lang="it-IT" sz="1600" i="1" dirty="0"/>
              <a:t> </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14700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BAABD-E6AC-4870-8E0A-41E67E279BF7}"/>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Panel - General Circuit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A6A360FD-463D-407C-A6D8-D20F6E7C2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1757" y="1464227"/>
            <a:ext cx="8439663" cy="4892123"/>
          </a:xfrm>
        </p:spPr>
      </p:pic>
      <p:sp>
        <p:nvSpPr>
          <p:cNvPr id="4" name="Segnaposto data 3">
            <a:extLst>
              <a:ext uri="{FF2B5EF4-FFF2-40B4-BE49-F238E27FC236}">
                <a16:creationId xmlns:a16="http://schemas.microsoft.com/office/drawing/2014/main" id="{8290AE4F-09B5-47BE-B134-3F2ADA0E678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3B649E5-2696-400B-B298-86C73CEF91A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D648A75-A49C-4B50-80BE-B21FF2C8DAEC}"/>
              </a:ext>
            </a:extLst>
          </p:cNvPr>
          <p:cNvSpPr>
            <a:spLocks noGrp="1"/>
          </p:cNvSpPr>
          <p:nvPr>
            <p:ph type="sldNum" sz="quarter" idx="12"/>
          </p:nvPr>
        </p:nvSpPr>
        <p:spPr/>
        <p:txBody>
          <a:bodyPr/>
          <a:lstStyle/>
          <a:p>
            <a:fld id="{A27405AD-269E-48FA-B749-A0B803F8320C}" type="slidenum">
              <a:rPr lang="it-IT" smtClean="0"/>
              <a:t>47</a:t>
            </a:fld>
            <a:endParaRPr lang="it-IT"/>
          </a:p>
        </p:txBody>
      </p:sp>
      <p:sp>
        <p:nvSpPr>
          <p:cNvPr id="9" name="Rettangolo 8">
            <a:extLst>
              <a:ext uri="{FF2B5EF4-FFF2-40B4-BE49-F238E27FC236}">
                <a16:creationId xmlns:a16="http://schemas.microsoft.com/office/drawing/2014/main" id="{62962F16-86C1-4A0E-AEC7-CB5B5A48B06C}"/>
              </a:ext>
            </a:extLst>
          </p:cNvPr>
          <p:cNvSpPr/>
          <p:nvPr/>
        </p:nvSpPr>
        <p:spPr>
          <a:xfrm>
            <a:off x="2497114" y="1200353"/>
            <a:ext cx="172185" cy="4892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86C7C06F-811D-42D8-A4CB-02AD7E87AACC}"/>
              </a:ext>
            </a:extLst>
          </p:cNvPr>
          <p:cNvSpPr/>
          <p:nvPr/>
        </p:nvSpPr>
        <p:spPr>
          <a:xfrm>
            <a:off x="11499236" y="1431346"/>
            <a:ext cx="172184" cy="5027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4B2C7718-F1C2-47C5-BD7F-19F4380A416B}"/>
              </a:ext>
            </a:extLst>
          </p:cNvPr>
          <p:cNvSpPr/>
          <p:nvPr/>
        </p:nvSpPr>
        <p:spPr>
          <a:xfrm>
            <a:off x="4273062" y="3877408"/>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E53B3A73-5446-4E80-9E2D-4B0FC8CBE013}"/>
              </a:ext>
            </a:extLst>
          </p:cNvPr>
          <p:cNvSpPr/>
          <p:nvPr/>
        </p:nvSpPr>
        <p:spPr>
          <a:xfrm>
            <a:off x="5468815" y="3789485"/>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CD3773D-20AA-4BB2-8750-C9B59648C3A6}"/>
              </a:ext>
            </a:extLst>
          </p:cNvPr>
          <p:cNvSpPr txBox="1"/>
          <p:nvPr/>
        </p:nvSpPr>
        <p:spPr>
          <a:xfrm>
            <a:off x="763876" y="2076753"/>
            <a:ext cx="2485617" cy="3170099"/>
          </a:xfrm>
          <a:prstGeom prst="rect">
            <a:avLst/>
          </a:prstGeom>
          <a:noFill/>
        </p:spPr>
        <p:txBody>
          <a:bodyPr wrap="square" rtlCol="0">
            <a:spAutoFit/>
          </a:bodyPr>
          <a:lstStyle/>
          <a:p>
            <a:r>
              <a:rPr lang="it-IT" i="1" dirty="0">
                <a:solidFill>
                  <a:schemeClr val="accent1"/>
                </a:solidFill>
              </a:rPr>
              <a:t>MATRIX 8 x 3</a:t>
            </a:r>
          </a:p>
          <a:p>
            <a:endParaRPr lang="it-IT" dirty="0"/>
          </a:p>
          <a:p>
            <a:r>
              <a:rPr lang="it-IT" dirty="0"/>
              <a:t>          </a:t>
            </a:r>
            <a:r>
              <a:rPr lang="it-IT" dirty="0">
                <a:highlight>
                  <a:srgbClr val="FF0000"/>
                </a:highlight>
              </a:rPr>
              <a:t>R </a:t>
            </a:r>
            <a:r>
              <a:rPr lang="it-IT" dirty="0"/>
              <a:t>    </a:t>
            </a:r>
            <a:r>
              <a:rPr lang="it-IT" dirty="0">
                <a:highlight>
                  <a:srgbClr val="FF0000"/>
                </a:highlight>
              </a:rPr>
              <a:t> G </a:t>
            </a:r>
            <a:r>
              <a:rPr lang="it-IT" dirty="0"/>
              <a:t>   </a:t>
            </a:r>
            <a:r>
              <a:rPr lang="it-IT" dirty="0">
                <a:highlight>
                  <a:srgbClr val="FF0000"/>
                </a:highlight>
              </a:rPr>
              <a:t> </a:t>
            </a:r>
            <a:r>
              <a:rPr lang="it-IT" sz="2000" dirty="0">
                <a:highlight>
                  <a:srgbClr val="FF0000"/>
                </a:highlight>
              </a:rPr>
              <a:t>B</a:t>
            </a:r>
            <a:r>
              <a:rPr lang="it-IT" dirty="0">
                <a:highlight>
                  <a:srgbClr val="FF0000"/>
                </a:highlight>
              </a:rPr>
              <a:t> </a:t>
            </a:r>
          </a:p>
          <a:p>
            <a:r>
              <a:rPr lang="it-IT" dirty="0">
                <a:highlight>
                  <a:srgbClr val="008000"/>
                </a:highlight>
              </a:rPr>
              <a:t> L0 </a:t>
            </a:r>
            <a:r>
              <a:rPr lang="it-IT" dirty="0"/>
              <a:t>    x      </a:t>
            </a:r>
            <a:r>
              <a:rPr lang="it-IT" dirty="0" err="1"/>
              <a:t>x</a:t>
            </a:r>
            <a:r>
              <a:rPr lang="it-IT" dirty="0"/>
              <a:t>      </a:t>
            </a:r>
            <a:r>
              <a:rPr lang="it-IT" dirty="0" err="1"/>
              <a:t>x</a:t>
            </a:r>
            <a:r>
              <a:rPr lang="it-IT" dirty="0"/>
              <a:t>   </a:t>
            </a:r>
            <a:endParaRPr lang="it-IT" dirty="0">
              <a:highlight>
                <a:srgbClr val="008000"/>
              </a:highlight>
            </a:endParaRPr>
          </a:p>
          <a:p>
            <a:r>
              <a:rPr lang="it-IT" dirty="0">
                <a:highlight>
                  <a:srgbClr val="008000"/>
                </a:highlight>
              </a:rPr>
              <a:t> L1 </a:t>
            </a:r>
            <a:r>
              <a:rPr lang="it-IT" dirty="0"/>
              <a:t>    x      </a:t>
            </a:r>
            <a:r>
              <a:rPr lang="it-IT" dirty="0" err="1"/>
              <a:t>x</a:t>
            </a:r>
            <a:r>
              <a:rPr lang="it-IT" dirty="0"/>
              <a:t>      </a:t>
            </a:r>
            <a:r>
              <a:rPr lang="it-IT" dirty="0" err="1"/>
              <a:t>x</a:t>
            </a:r>
            <a:r>
              <a:rPr lang="it-IT" dirty="0"/>
              <a:t> </a:t>
            </a:r>
          </a:p>
          <a:p>
            <a:r>
              <a:rPr lang="it-IT" dirty="0">
                <a:highlight>
                  <a:srgbClr val="008000"/>
                </a:highlight>
              </a:rPr>
              <a:t> L2 </a:t>
            </a:r>
            <a:r>
              <a:rPr lang="it-IT" dirty="0"/>
              <a:t>    x      </a:t>
            </a:r>
            <a:r>
              <a:rPr lang="it-IT" dirty="0" err="1"/>
              <a:t>x</a:t>
            </a:r>
            <a:r>
              <a:rPr lang="it-IT" dirty="0"/>
              <a:t>      </a:t>
            </a:r>
            <a:r>
              <a:rPr lang="it-IT" dirty="0" err="1"/>
              <a:t>x</a:t>
            </a:r>
            <a:r>
              <a:rPr lang="it-IT" dirty="0"/>
              <a:t>  </a:t>
            </a:r>
          </a:p>
          <a:p>
            <a:r>
              <a:rPr lang="it-IT" dirty="0">
                <a:highlight>
                  <a:srgbClr val="008000"/>
                </a:highlight>
              </a:rPr>
              <a:t> L3 </a:t>
            </a:r>
            <a:r>
              <a:rPr lang="it-IT" dirty="0"/>
              <a:t>    x      x      </a:t>
            </a:r>
            <a:r>
              <a:rPr lang="it-IT" dirty="0" err="1"/>
              <a:t>x</a:t>
            </a:r>
            <a:r>
              <a:rPr lang="it-IT" dirty="0"/>
              <a:t> </a:t>
            </a:r>
          </a:p>
          <a:p>
            <a:r>
              <a:rPr lang="it-IT" dirty="0">
                <a:highlight>
                  <a:srgbClr val="008000"/>
                </a:highlight>
              </a:rPr>
              <a:t> L4 </a:t>
            </a:r>
            <a:r>
              <a:rPr lang="it-IT" dirty="0"/>
              <a:t>    x      </a:t>
            </a:r>
            <a:r>
              <a:rPr lang="it-IT" dirty="0" err="1"/>
              <a:t>x</a:t>
            </a:r>
            <a:r>
              <a:rPr lang="it-IT" dirty="0"/>
              <a:t>      </a:t>
            </a:r>
            <a:r>
              <a:rPr lang="it-IT" dirty="0" err="1"/>
              <a:t>x</a:t>
            </a:r>
            <a:r>
              <a:rPr lang="it-IT" dirty="0">
                <a:highlight>
                  <a:srgbClr val="008000"/>
                </a:highlight>
              </a:rPr>
              <a:t> </a:t>
            </a:r>
          </a:p>
          <a:p>
            <a:r>
              <a:rPr lang="it-IT" dirty="0">
                <a:highlight>
                  <a:srgbClr val="008000"/>
                </a:highlight>
              </a:rPr>
              <a:t> L5 </a:t>
            </a:r>
            <a:r>
              <a:rPr lang="it-IT" dirty="0"/>
              <a:t>    x      </a:t>
            </a:r>
            <a:r>
              <a:rPr lang="it-IT" dirty="0" err="1"/>
              <a:t>x</a:t>
            </a:r>
            <a:r>
              <a:rPr lang="it-IT" dirty="0"/>
              <a:t>      </a:t>
            </a:r>
            <a:r>
              <a:rPr lang="it-IT" dirty="0" err="1"/>
              <a:t>x</a:t>
            </a:r>
            <a:r>
              <a:rPr lang="it-IT" dirty="0"/>
              <a:t> </a:t>
            </a:r>
          </a:p>
          <a:p>
            <a:r>
              <a:rPr lang="it-IT" dirty="0">
                <a:highlight>
                  <a:srgbClr val="008000"/>
                </a:highlight>
              </a:rPr>
              <a:t> L6 </a:t>
            </a:r>
            <a:r>
              <a:rPr lang="it-IT" dirty="0"/>
              <a:t>    x      </a:t>
            </a:r>
            <a:r>
              <a:rPr lang="it-IT" dirty="0" err="1"/>
              <a:t>x</a:t>
            </a:r>
            <a:r>
              <a:rPr lang="it-IT" dirty="0"/>
              <a:t>      </a:t>
            </a:r>
            <a:r>
              <a:rPr lang="it-IT" dirty="0" err="1"/>
              <a:t>x</a:t>
            </a:r>
            <a:r>
              <a:rPr lang="it-IT" dirty="0"/>
              <a:t> </a:t>
            </a:r>
          </a:p>
          <a:p>
            <a:r>
              <a:rPr lang="it-IT" dirty="0">
                <a:highlight>
                  <a:srgbClr val="008000"/>
                </a:highlight>
              </a:rPr>
              <a:t> L7 </a:t>
            </a:r>
            <a:r>
              <a:rPr lang="it-IT" dirty="0"/>
              <a:t>    x      </a:t>
            </a:r>
            <a:r>
              <a:rPr lang="it-IT" dirty="0" err="1"/>
              <a:t>x</a:t>
            </a:r>
            <a:r>
              <a:rPr lang="it-IT" dirty="0"/>
              <a:t>      </a:t>
            </a:r>
            <a:r>
              <a:rPr lang="it-IT" dirty="0" err="1"/>
              <a:t>x</a:t>
            </a:r>
            <a:r>
              <a:rPr lang="it-IT" dirty="0"/>
              <a:t> </a:t>
            </a:r>
          </a:p>
        </p:txBody>
      </p:sp>
    </p:spTree>
    <p:extLst>
      <p:ext uri="{BB962C8B-B14F-4D97-AF65-F5344CB8AC3E}">
        <p14:creationId xmlns:p14="http://schemas.microsoft.com/office/powerpoint/2010/main" val="421286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72BCAD-BCEE-458F-BF57-CA1F25D9E6D2}"/>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Circuit </a:t>
            </a:r>
            <a:r>
              <a:rPr lang="it-IT" i="1" dirty="0" err="1">
                <a:effectLst>
                  <a:outerShdw blurRad="38100" dist="38100" dir="2700000" algn="tl">
                    <a:srgbClr val="000000">
                      <a:alpha val="43137"/>
                    </a:srgbClr>
                  </a:outerShdw>
                </a:effectLst>
              </a:rPr>
              <a:t>Overview</a:t>
            </a:r>
            <a:endParaRPr lang="it-IT"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40DD29A0-2B28-4A5D-B4B5-9ABEA1D3A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008" y="1847850"/>
            <a:ext cx="5801784" cy="4351338"/>
          </a:xfrm>
        </p:spPr>
      </p:pic>
      <p:sp>
        <p:nvSpPr>
          <p:cNvPr id="4" name="Segnaposto data 3">
            <a:extLst>
              <a:ext uri="{FF2B5EF4-FFF2-40B4-BE49-F238E27FC236}">
                <a16:creationId xmlns:a16="http://schemas.microsoft.com/office/drawing/2014/main" id="{9A931AD0-8FBD-43A5-BE3A-7C18D65B043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2A0D82A-ABBE-4146-B7A7-9D0B4FEDB8E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8270E44-57AE-4843-934D-AA70B0FC343F}"/>
              </a:ext>
            </a:extLst>
          </p:cNvPr>
          <p:cNvSpPr>
            <a:spLocks noGrp="1"/>
          </p:cNvSpPr>
          <p:nvPr>
            <p:ph type="sldNum" sz="quarter" idx="12"/>
          </p:nvPr>
        </p:nvSpPr>
        <p:spPr/>
        <p:txBody>
          <a:bodyPr/>
          <a:lstStyle/>
          <a:p>
            <a:fld id="{A27405AD-269E-48FA-B749-A0B803F8320C}" type="slidenum">
              <a:rPr lang="it-IT" smtClean="0"/>
              <a:t>48</a:t>
            </a:fld>
            <a:endParaRPr lang="it-IT"/>
          </a:p>
        </p:txBody>
      </p:sp>
      <p:pic>
        <p:nvPicPr>
          <p:cNvPr id="10" name="Immagine 9">
            <a:extLst>
              <a:ext uri="{FF2B5EF4-FFF2-40B4-BE49-F238E27FC236}">
                <a16:creationId xmlns:a16="http://schemas.microsoft.com/office/drawing/2014/main" id="{82245EE0-F288-4327-AC62-5F78C5AE4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584" y="1168401"/>
            <a:ext cx="4871304" cy="5030787"/>
          </a:xfrm>
          <a:prstGeom prst="rect">
            <a:avLst/>
          </a:prstGeom>
        </p:spPr>
      </p:pic>
      <p:sp>
        <p:nvSpPr>
          <p:cNvPr id="3" name="Rettangolo 2">
            <a:extLst>
              <a:ext uri="{FF2B5EF4-FFF2-40B4-BE49-F238E27FC236}">
                <a16:creationId xmlns:a16="http://schemas.microsoft.com/office/drawing/2014/main" id="{D5CAC70E-0AC4-451E-9760-DD0F0CBC53A0}"/>
              </a:ext>
            </a:extLst>
          </p:cNvPr>
          <p:cNvSpPr/>
          <p:nvPr/>
        </p:nvSpPr>
        <p:spPr>
          <a:xfrm rot="2507901">
            <a:off x="2539463" y="3272160"/>
            <a:ext cx="2069310" cy="1958492"/>
          </a:xfrm>
          <a:prstGeom prst="rect">
            <a:avLst/>
          </a:prstGeom>
          <a:noFill/>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Ovale 6">
            <a:extLst>
              <a:ext uri="{FF2B5EF4-FFF2-40B4-BE49-F238E27FC236}">
                <a16:creationId xmlns:a16="http://schemas.microsoft.com/office/drawing/2014/main" id="{BBB8DC34-DD7C-4252-AD1A-3AEDC2E736C3}"/>
              </a:ext>
            </a:extLst>
          </p:cNvPr>
          <p:cNvSpPr/>
          <p:nvPr/>
        </p:nvSpPr>
        <p:spPr>
          <a:xfrm>
            <a:off x="4615962" y="3279531"/>
            <a:ext cx="1480038" cy="571500"/>
          </a:xfrm>
          <a:prstGeom prst="ellipse">
            <a:avLst/>
          </a:prstGeom>
          <a:noFill/>
          <a:ln w="3810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Tree>
    <p:extLst>
      <p:ext uri="{BB962C8B-B14F-4D97-AF65-F5344CB8AC3E}">
        <p14:creationId xmlns:p14="http://schemas.microsoft.com/office/powerpoint/2010/main" val="84780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97A655-E5E4-48DF-B58A-D5EF23F32D15}"/>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Software </a:t>
            </a:r>
            <a:r>
              <a:rPr lang="it-IT" i="1" dirty="0" err="1">
                <a:effectLst>
                  <a:outerShdw blurRad="38100" dist="38100" dir="2700000" algn="tl">
                    <a:srgbClr val="000000">
                      <a:alpha val="43137"/>
                    </a:srgbClr>
                  </a:outerShdw>
                </a:effectLst>
              </a:rPr>
              <a:t>interface</a:t>
            </a:r>
            <a:r>
              <a:rPr lang="it-IT" i="1" dirty="0">
                <a:effectLst>
                  <a:outerShdw blurRad="38100" dist="38100" dir="2700000" algn="tl">
                    <a:srgbClr val="000000">
                      <a:alpha val="43137"/>
                    </a:srgbClr>
                  </a:outerShdw>
                </a:effectLst>
              </a:rPr>
              <a:t> </a:t>
            </a:r>
          </a:p>
        </p:txBody>
      </p:sp>
      <p:sp>
        <p:nvSpPr>
          <p:cNvPr id="3" name="Segnaposto contenuto 2">
            <a:extLst>
              <a:ext uri="{FF2B5EF4-FFF2-40B4-BE49-F238E27FC236}">
                <a16:creationId xmlns:a16="http://schemas.microsoft.com/office/drawing/2014/main" id="{7035F92B-5C1F-446A-A9ED-B03C86751425}"/>
              </a:ext>
            </a:extLst>
          </p:cNvPr>
          <p:cNvSpPr>
            <a:spLocks noGrp="1"/>
          </p:cNvSpPr>
          <p:nvPr>
            <p:ph idx="1"/>
          </p:nvPr>
        </p:nvSpPr>
        <p:spPr>
          <a:xfrm>
            <a:off x="838200" y="1825624"/>
            <a:ext cx="10515600" cy="4530725"/>
          </a:xfrm>
        </p:spPr>
        <p:txBody>
          <a:bodyPr>
            <a:normAutofit fontScale="25000" lnSpcReduction="20000"/>
          </a:bodyPr>
          <a:lstStyle/>
          <a:p>
            <a:pPr marL="0" indent="0">
              <a:buNone/>
            </a:pPr>
            <a:r>
              <a:rPr lang="it-IT" sz="7200" dirty="0"/>
              <a:t>The Smart Panel must work in 2 mode:</a:t>
            </a:r>
          </a:p>
          <a:p>
            <a:pPr marL="0" indent="0">
              <a:buNone/>
            </a:pPr>
            <a:r>
              <a:rPr lang="it-IT" sz="5600" dirty="0"/>
              <a:t> </a:t>
            </a:r>
            <a:endParaRPr lang="it-IT" sz="8000" dirty="0"/>
          </a:p>
          <a:p>
            <a:pPr marL="914400" lvl="1" indent="-457200">
              <a:buFont typeface="+mj-lt"/>
              <a:buAutoNum type="arabicPeriod"/>
            </a:pPr>
            <a:r>
              <a:rPr lang="it-IT" sz="8000" dirty="0"/>
              <a:t>Stand-by      -&gt;      </a:t>
            </a:r>
            <a:r>
              <a:rPr lang="it-IT" sz="8000" dirty="0" err="1"/>
              <a:t>All</a:t>
            </a:r>
            <a:r>
              <a:rPr lang="it-IT" sz="8000" dirty="0"/>
              <a:t> led are ON,  </a:t>
            </a:r>
            <a:r>
              <a:rPr lang="it-IT" sz="8000" dirty="0" err="1"/>
              <a:t>drived</a:t>
            </a:r>
            <a:r>
              <a:rPr lang="it-IT" sz="8000" dirty="0"/>
              <a:t> with a </a:t>
            </a:r>
            <a:r>
              <a:rPr lang="it-IT" sz="8000" dirty="0" err="1"/>
              <a:t>continuous</a:t>
            </a:r>
            <a:r>
              <a:rPr lang="it-IT" sz="8000" dirty="0"/>
              <a:t> </a:t>
            </a:r>
            <a:r>
              <a:rPr lang="it-IT" sz="8000" dirty="0" err="1"/>
              <a:t>variable</a:t>
            </a:r>
            <a:r>
              <a:rPr lang="it-IT" sz="8000" dirty="0"/>
              <a:t> </a:t>
            </a:r>
            <a:r>
              <a:rPr lang="it-IT" sz="8000" dirty="0" err="1"/>
              <a:t>pulse</a:t>
            </a:r>
            <a:r>
              <a:rPr lang="it-IT" sz="8000" dirty="0"/>
              <a:t> 	    	                       	               </a:t>
            </a:r>
            <a:r>
              <a:rPr lang="it-IT" sz="8000" dirty="0" err="1"/>
              <a:t>modulation</a:t>
            </a:r>
            <a:r>
              <a:rPr lang="it-IT" sz="8000" dirty="0"/>
              <a:t>, </a:t>
            </a:r>
            <a:r>
              <a:rPr lang="it-IT" sz="8000" dirty="0" err="1"/>
              <a:t>when</a:t>
            </a:r>
            <a:r>
              <a:rPr lang="it-IT" sz="8000" dirty="0"/>
              <a:t> no user </a:t>
            </a:r>
            <a:r>
              <a:rPr lang="it-IT" sz="8000" dirty="0" err="1"/>
              <a:t>is</a:t>
            </a:r>
            <a:r>
              <a:rPr lang="it-IT" sz="8000" dirty="0"/>
              <a:t> </a:t>
            </a:r>
            <a:r>
              <a:rPr lang="it-IT" sz="8000" dirty="0" err="1"/>
              <a:t>detected</a:t>
            </a:r>
            <a:r>
              <a:rPr lang="it-IT" sz="8000" dirty="0"/>
              <a:t> [   </a:t>
            </a:r>
            <a:r>
              <a:rPr lang="it-IT" sz="8000" dirty="0" err="1">
                <a:solidFill>
                  <a:schemeClr val="accent1"/>
                </a:solidFill>
              </a:rPr>
              <a:t>light_standby</a:t>
            </a:r>
            <a:r>
              <a:rPr lang="it-IT" sz="8000" dirty="0">
                <a:solidFill>
                  <a:schemeClr val="accent1"/>
                </a:solidFill>
              </a:rPr>
              <a:t> ()   </a:t>
            </a:r>
            <a:r>
              <a:rPr lang="it-IT" sz="8000" dirty="0"/>
              <a:t>]</a:t>
            </a:r>
          </a:p>
          <a:p>
            <a:pPr marL="457200" lvl="1" indent="0">
              <a:buNone/>
            </a:pPr>
            <a:r>
              <a:rPr lang="it-IT" sz="8000" dirty="0"/>
              <a:t>		                                 </a:t>
            </a:r>
          </a:p>
          <a:p>
            <a:pPr marL="914400" lvl="1" indent="-457200">
              <a:buAutoNum type="arabicPeriod" startAt="2"/>
            </a:pPr>
            <a:r>
              <a:rPr lang="it-IT" sz="8000" dirty="0"/>
              <a:t>Light-Arrow -&gt;     </a:t>
            </a:r>
            <a:r>
              <a:rPr lang="it-IT" sz="8000" dirty="0" err="1"/>
              <a:t>Only</a:t>
            </a:r>
            <a:r>
              <a:rPr lang="it-IT" sz="8000" dirty="0"/>
              <a:t> 5 </a:t>
            </a:r>
            <a:r>
              <a:rPr lang="it-IT" sz="8000" dirty="0" err="1"/>
              <a:t>leds</a:t>
            </a:r>
            <a:r>
              <a:rPr lang="it-IT" sz="8000" dirty="0"/>
              <a:t> are ON to create the </a:t>
            </a:r>
            <a:r>
              <a:rPr lang="it-IT" sz="8000" dirty="0" err="1"/>
              <a:t>wanted</a:t>
            </a:r>
            <a:r>
              <a:rPr lang="it-IT" sz="8000" dirty="0"/>
              <a:t> </a:t>
            </a:r>
            <a:r>
              <a:rPr lang="it-IT" sz="8000" dirty="0" err="1"/>
              <a:t>arrow</a:t>
            </a:r>
            <a:r>
              <a:rPr lang="it-IT" sz="8000" dirty="0"/>
              <a:t>, with the  </a:t>
            </a:r>
          </a:p>
          <a:p>
            <a:pPr marL="457200" lvl="1" indent="0">
              <a:buNone/>
            </a:pPr>
            <a:r>
              <a:rPr lang="it-IT" sz="8000" dirty="0"/>
              <a:t>		               </a:t>
            </a:r>
            <a:r>
              <a:rPr lang="it-IT" sz="8000" dirty="0" err="1"/>
              <a:t>corresponding</a:t>
            </a:r>
            <a:r>
              <a:rPr lang="it-IT" sz="8000" dirty="0"/>
              <a:t> </a:t>
            </a:r>
            <a:r>
              <a:rPr lang="it-IT" sz="8000" dirty="0" err="1"/>
              <a:t>event’s</a:t>
            </a:r>
            <a:r>
              <a:rPr lang="it-IT" sz="8000" dirty="0"/>
              <a:t> color. </a:t>
            </a:r>
          </a:p>
          <a:p>
            <a:pPr marL="914400" lvl="2" indent="0">
              <a:buNone/>
            </a:pPr>
            <a:r>
              <a:rPr lang="it-IT" sz="7600" dirty="0"/>
              <a:t>	                </a:t>
            </a:r>
            <a:r>
              <a:rPr lang="it-IT" sz="7600" dirty="0" err="1"/>
              <a:t>This</a:t>
            </a:r>
            <a:r>
              <a:rPr lang="it-IT" sz="7600" dirty="0"/>
              <a:t> </a:t>
            </a:r>
            <a:r>
              <a:rPr lang="it-IT" sz="7600" dirty="0" err="1"/>
              <a:t>function</a:t>
            </a:r>
            <a:r>
              <a:rPr lang="it-IT" sz="7600" dirty="0"/>
              <a:t> </a:t>
            </a:r>
            <a:r>
              <a:rPr lang="it-IT" sz="7600" dirty="0" err="1"/>
              <a:t>also</a:t>
            </a:r>
            <a:r>
              <a:rPr lang="it-IT" sz="7600" dirty="0"/>
              <a:t> </a:t>
            </a:r>
            <a:r>
              <a:rPr lang="it-IT" sz="7600" dirty="0" err="1"/>
              <a:t>regulates</a:t>
            </a:r>
            <a:r>
              <a:rPr lang="it-IT" sz="7600" dirty="0"/>
              <a:t> the right color </a:t>
            </a:r>
            <a:r>
              <a:rPr lang="it-IT" sz="7600" dirty="0" err="1"/>
              <a:t>introducing</a:t>
            </a:r>
            <a:r>
              <a:rPr lang="it-IT" sz="7600" dirty="0"/>
              <a:t> some</a:t>
            </a:r>
          </a:p>
          <a:p>
            <a:pPr marL="914400" lvl="2" indent="0">
              <a:buNone/>
            </a:pPr>
            <a:r>
              <a:rPr lang="it-IT" sz="7600" dirty="0"/>
              <a:t>	                </a:t>
            </a:r>
            <a:r>
              <a:rPr lang="it-IT" sz="7600" dirty="0" err="1"/>
              <a:t>correction</a:t>
            </a:r>
            <a:r>
              <a:rPr lang="it-IT" sz="7600" dirty="0"/>
              <a:t> </a:t>
            </a:r>
            <a:r>
              <a:rPr lang="it-IT" sz="7600" dirty="0" err="1"/>
              <a:t>factors</a:t>
            </a:r>
            <a:r>
              <a:rPr lang="it-IT" sz="7600" dirty="0"/>
              <a:t> to balance the </a:t>
            </a:r>
            <a:r>
              <a:rPr lang="it-IT" sz="7600" dirty="0" err="1"/>
              <a:t>intensity</a:t>
            </a:r>
            <a:r>
              <a:rPr lang="it-IT" sz="7600" dirty="0"/>
              <a:t> of </a:t>
            </a:r>
            <a:r>
              <a:rPr lang="it-IT" sz="7600" dirty="0" err="1"/>
              <a:t>each</a:t>
            </a:r>
            <a:r>
              <a:rPr lang="it-IT" sz="7600" dirty="0"/>
              <a:t> color led, </a:t>
            </a:r>
          </a:p>
          <a:p>
            <a:pPr marL="914400" lvl="2" indent="0">
              <a:buNone/>
            </a:pPr>
            <a:r>
              <a:rPr lang="it-IT" sz="7600" dirty="0"/>
              <a:t>	                </a:t>
            </a:r>
            <a:r>
              <a:rPr lang="it-IT" sz="7600" dirty="0" err="1"/>
              <a:t>creating</a:t>
            </a:r>
            <a:r>
              <a:rPr lang="it-IT" sz="7600" dirty="0"/>
              <a:t> a </a:t>
            </a:r>
            <a:r>
              <a:rPr lang="it-IT" sz="7600" dirty="0" err="1"/>
              <a:t>blinking</a:t>
            </a:r>
            <a:r>
              <a:rPr lang="it-IT" sz="7600" dirty="0"/>
              <a:t> </a:t>
            </a:r>
            <a:r>
              <a:rPr lang="it-IT" sz="7600" dirty="0" err="1"/>
              <a:t>effect</a:t>
            </a:r>
            <a:r>
              <a:rPr lang="it-IT" sz="7600" dirty="0"/>
              <a:t>.</a:t>
            </a:r>
          </a:p>
          <a:p>
            <a:pPr marL="914400" lvl="2" indent="0">
              <a:buNone/>
            </a:pPr>
            <a:r>
              <a:rPr lang="it-IT" sz="7600" dirty="0"/>
              <a:t>	                [   </a:t>
            </a:r>
            <a:r>
              <a:rPr lang="it-IT" sz="7600" dirty="0" err="1">
                <a:solidFill>
                  <a:schemeClr val="accent1"/>
                </a:solidFill>
              </a:rPr>
              <a:t>light_arrow</a:t>
            </a:r>
            <a:r>
              <a:rPr lang="it-IT" sz="7600" dirty="0">
                <a:solidFill>
                  <a:schemeClr val="accent1"/>
                </a:solidFill>
              </a:rPr>
              <a:t>( </a:t>
            </a:r>
            <a:r>
              <a:rPr lang="it-IT" sz="7600" dirty="0" err="1">
                <a:solidFill>
                  <a:schemeClr val="accent1"/>
                </a:solidFill>
              </a:rPr>
              <a:t>int</a:t>
            </a:r>
            <a:r>
              <a:rPr lang="it-IT" sz="7600" dirty="0">
                <a:solidFill>
                  <a:schemeClr val="accent1"/>
                </a:solidFill>
              </a:rPr>
              <a:t> </a:t>
            </a:r>
            <a:r>
              <a:rPr lang="it-IT" sz="7600" dirty="0" err="1">
                <a:solidFill>
                  <a:schemeClr val="accent1"/>
                </a:solidFill>
              </a:rPr>
              <a:t>direction</a:t>
            </a:r>
            <a:r>
              <a:rPr lang="it-IT" sz="7600" dirty="0">
                <a:solidFill>
                  <a:schemeClr val="accent1"/>
                </a:solidFill>
              </a:rPr>
              <a:t>, float R, float G, float B)  </a:t>
            </a:r>
            <a:r>
              <a:rPr lang="it-IT" sz="7600" dirty="0"/>
              <a:t>]</a:t>
            </a:r>
          </a:p>
          <a:p>
            <a:pPr marL="457200" lvl="1" indent="0">
              <a:buNone/>
            </a:pPr>
            <a:endParaRPr lang="it-IT" sz="8000" dirty="0"/>
          </a:p>
          <a:p>
            <a:pPr lvl="1"/>
            <a:r>
              <a:rPr lang="it-IT" sz="8000" dirty="0"/>
              <a:t>To </a:t>
            </a:r>
            <a:r>
              <a:rPr lang="it-IT" sz="8000" dirty="0" err="1"/>
              <a:t>semplify</a:t>
            </a:r>
            <a:r>
              <a:rPr lang="it-IT" sz="8000" dirty="0"/>
              <a:t> the </a:t>
            </a:r>
            <a:r>
              <a:rPr lang="it-IT" sz="8000" dirty="0" err="1"/>
              <a:t>interface’s</a:t>
            </a:r>
            <a:r>
              <a:rPr lang="it-IT" sz="8000" dirty="0"/>
              <a:t> code </a:t>
            </a:r>
            <a:r>
              <a:rPr lang="it-IT" sz="8000" dirty="0" err="1"/>
              <a:t>is</a:t>
            </a:r>
            <a:r>
              <a:rPr lang="it-IT" sz="8000" dirty="0"/>
              <a:t> </a:t>
            </a:r>
            <a:r>
              <a:rPr lang="it-IT" sz="8000" dirty="0" err="1"/>
              <a:t>used</a:t>
            </a:r>
            <a:r>
              <a:rPr lang="it-IT" sz="8000" dirty="0"/>
              <a:t> the </a:t>
            </a:r>
            <a:r>
              <a:rPr lang="it-IT" sz="8000" dirty="0" err="1"/>
              <a:t>python</a:t>
            </a:r>
            <a:r>
              <a:rPr lang="it-IT" sz="8000" dirty="0"/>
              <a:t> </a:t>
            </a:r>
            <a:r>
              <a:rPr lang="it-IT" sz="8000" dirty="0" err="1"/>
              <a:t>library</a:t>
            </a:r>
            <a:r>
              <a:rPr lang="it-IT" sz="8000" dirty="0"/>
              <a:t>   « </a:t>
            </a:r>
            <a:r>
              <a:rPr lang="it-IT" sz="8000" i="1" dirty="0" err="1"/>
              <a:t>gpiozero</a:t>
            </a:r>
            <a:r>
              <a:rPr lang="it-IT" sz="8000" i="1" dirty="0"/>
              <a:t> » </a:t>
            </a:r>
            <a:r>
              <a:rPr lang="it-IT" sz="8000" dirty="0"/>
              <a:t>for the pin</a:t>
            </a:r>
            <a:r>
              <a:rPr lang="it-IT" sz="8000" i="1" dirty="0"/>
              <a:t> </a:t>
            </a:r>
            <a:r>
              <a:rPr lang="it-IT" sz="8000" dirty="0" err="1"/>
              <a:t>assignment</a:t>
            </a:r>
            <a:r>
              <a:rPr lang="it-IT" sz="8000" dirty="0"/>
              <a:t> and for </a:t>
            </a:r>
            <a:r>
              <a:rPr lang="it-IT" sz="8000" dirty="0" err="1"/>
              <a:t>pulse</a:t>
            </a:r>
            <a:r>
              <a:rPr lang="it-IT" sz="8000" dirty="0"/>
              <a:t> and </a:t>
            </a:r>
            <a:r>
              <a:rPr lang="it-IT" sz="8000" dirty="0" err="1"/>
              <a:t>blink</a:t>
            </a:r>
            <a:r>
              <a:rPr lang="it-IT" sz="8000" dirty="0"/>
              <a:t> sub-</a:t>
            </a:r>
            <a:r>
              <a:rPr lang="it-IT" sz="8000" dirty="0" err="1"/>
              <a:t>functions</a:t>
            </a:r>
            <a:r>
              <a:rPr lang="it-IT" sz="8000" dirty="0"/>
              <a:t>.</a:t>
            </a:r>
          </a:p>
          <a:p>
            <a:pPr lvl="1"/>
            <a:r>
              <a:rPr lang="it-IT" sz="8000" dirty="0"/>
              <a:t>The panel </a:t>
            </a:r>
            <a:r>
              <a:rPr lang="it-IT" sz="8000" dirty="0" err="1"/>
              <a:t>works</a:t>
            </a:r>
            <a:r>
              <a:rPr lang="it-IT" sz="8000" dirty="0"/>
              <a:t> in </a:t>
            </a:r>
            <a:r>
              <a:rPr lang="it-IT" sz="8000" dirty="0" err="1"/>
              <a:t>continuous</a:t>
            </a:r>
            <a:r>
              <a:rPr lang="it-IT" sz="8000" dirty="0"/>
              <a:t> loop, </a:t>
            </a:r>
            <a:r>
              <a:rPr lang="it-IT" sz="8000" dirty="0" err="1"/>
              <a:t>between</a:t>
            </a:r>
            <a:r>
              <a:rPr lang="it-IT" sz="8000" dirty="0"/>
              <a:t> </a:t>
            </a:r>
            <a:r>
              <a:rPr lang="it-IT" sz="8000" dirty="0" err="1"/>
              <a:t>this</a:t>
            </a:r>
            <a:r>
              <a:rPr lang="it-IT" sz="8000" dirty="0"/>
              <a:t> 2 mode.  </a:t>
            </a:r>
          </a:p>
          <a:p>
            <a:pPr lvl="1"/>
            <a:r>
              <a:rPr lang="it-IT" sz="8000" dirty="0"/>
              <a:t>The user </a:t>
            </a:r>
            <a:r>
              <a:rPr lang="it-IT" sz="8000" dirty="0" err="1"/>
              <a:t>is</a:t>
            </a:r>
            <a:r>
              <a:rPr lang="it-IT" sz="8000" dirty="0"/>
              <a:t> </a:t>
            </a:r>
            <a:r>
              <a:rPr lang="it-IT" sz="8000" dirty="0" err="1"/>
              <a:t>detected</a:t>
            </a:r>
            <a:r>
              <a:rPr lang="it-IT" sz="8000" dirty="0"/>
              <a:t> </a:t>
            </a:r>
            <a:r>
              <a:rPr lang="it-IT" sz="8000" dirty="0" err="1"/>
              <a:t>thank</a:t>
            </a:r>
            <a:r>
              <a:rPr lang="it-IT" sz="8000" dirty="0"/>
              <a:t> to  a </a:t>
            </a:r>
            <a:r>
              <a:rPr lang="it-IT" sz="8000" dirty="0" err="1"/>
              <a:t>continuos</a:t>
            </a:r>
            <a:r>
              <a:rPr lang="it-IT" sz="8000" dirty="0"/>
              <a:t> </a:t>
            </a:r>
            <a:r>
              <a:rPr lang="it-IT" sz="8000" dirty="0" err="1"/>
              <a:t>bluetooth</a:t>
            </a:r>
            <a:r>
              <a:rPr lang="it-IT" sz="8000" dirty="0"/>
              <a:t> </a:t>
            </a:r>
            <a:r>
              <a:rPr lang="it-IT" sz="8000" dirty="0" err="1"/>
              <a:t>scan</a:t>
            </a:r>
            <a:r>
              <a:rPr lang="it-IT" sz="8000" dirty="0"/>
              <a:t> by the </a:t>
            </a:r>
            <a:r>
              <a:rPr lang="it-IT" sz="8000" dirty="0" err="1"/>
              <a:t>Raspberry</a:t>
            </a:r>
            <a:r>
              <a:rPr lang="it-IT" sz="8000" dirty="0"/>
              <a:t>.</a:t>
            </a:r>
          </a:p>
          <a:p>
            <a:pPr lvl="1"/>
            <a:endParaRPr lang="it-IT" sz="8000" i="1" dirty="0"/>
          </a:p>
          <a:p>
            <a:pPr marL="457200" lvl="1" indent="0">
              <a:buNone/>
            </a:pPr>
            <a:endParaRPr lang="it-IT" sz="7200" dirty="0"/>
          </a:p>
          <a:p>
            <a:pPr marL="0" indent="0">
              <a:buNone/>
            </a:pPr>
            <a:r>
              <a:rPr lang="it-IT" dirty="0"/>
              <a:t>     </a:t>
            </a:r>
          </a:p>
          <a:p>
            <a:pPr marL="0" indent="0">
              <a:buNone/>
            </a:pPr>
            <a:r>
              <a:rPr lang="it-IT" dirty="0"/>
              <a:t> </a:t>
            </a:r>
          </a:p>
        </p:txBody>
      </p:sp>
      <p:sp>
        <p:nvSpPr>
          <p:cNvPr id="4" name="Segnaposto data 3">
            <a:extLst>
              <a:ext uri="{FF2B5EF4-FFF2-40B4-BE49-F238E27FC236}">
                <a16:creationId xmlns:a16="http://schemas.microsoft.com/office/drawing/2014/main" id="{A0DD8F5A-AF7E-40AB-B6B1-10AB5FC2D94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C75DEC5-7177-4D40-9686-1A5A0388B8F7}"/>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3E7082AD-0DDF-4158-8C76-D9006788F2CB}"/>
              </a:ext>
            </a:extLst>
          </p:cNvPr>
          <p:cNvSpPr>
            <a:spLocks noGrp="1"/>
          </p:cNvSpPr>
          <p:nvPr>
            <p:ph type="sldNum" sz="quarter" idx="12"/>
          </p:nvPr>
        </p:nvSpPr>
        <p:spPr/>
        <p:txBody>
          <a:bodyPr/>
          <a:lstStyle/>
          <a:p>
            <a:fld id="{A27405AD-269E-48FA-B749-A0B803F8320C}" type="slidenum">
              <a:rPr lang="it-IT" smtClean="0"/>
              <a:t>49</a:t>
            </a:fld>
            <a:endParaRPr lang="it-IT"/>
          </a:p>
        </p:txBody>
      </p:sp>
      <p:pic>
        <p:nvPicPr>
          <p:cNvPr id="8" name="Immagine 7">
            <a:extLst>
              <a:ext uri="{FF2B5EF4-FFF2-40B4-BE49-F238E27FC236}">
                <a16:creationId xmlns:a16="http://schemas.microsoft.com/office/drawing/2014/main" id="{3B6AAFA4-F2D9-4872-8509-90C09BAC6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422275"/>
            <a:ext cx="1447800" cy="1447800"/>
          </a:xfrm>
          <a:prstGeom prst="rect">
            <a:avLst/>
          </a:prstGeom>
        </p:spPr>
      </p:pic>
    </p:spTree>
    <p:extLst>
      <p:ext uri="{BB962C8B-B14F-4D97-AF65-F5344CB8AC3E}">
        <p14:creationId xmlns:p14="http://schemas.microsoft.com/office/powerpoint/2010/main" val="357596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50</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51</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6625</TotalTime>
  <Words>2543</Words>
  <Application>Microsoft Office PowerPoint</Application>
  <PresentationFormat>Widescreen</PresentationFormat>
  <Paragraphs>457</Paragraphs>
  <Slides>51</Slides>
  <Notes>1</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51</vt:i4>
      </vt:variant>
    </vt:vector>
  </HeadingPairs>
  <TitlesOfParts>
    <vt:vector size="58" baseType="lpstr">
      <vt:lpstr>Arial</vt:lpstr>
      <vt:lpstr>Calibri</vt:lpstr>
      <vt:lpstr>Calibri Light</vt:lpstr>
      <vt:lpstr>Cambria Math</vt:lpstr>
      <vt:lpstr>Consolas</vt:lpstr>
      <vt:lpstr>Tema di Office</vt:lpstr>
      <vt:lpstr>1_Tema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Android app functions</vt:lpstr>
      <vt:lpstr>Login</vt:lpstr>
      <vt:lpstr>Main Activity</vt:lpstr>
      <vt:lpstr>Main Fragment</vt:lpstr>
      <vt:lpstr>Event Activity</vt:lpstr>
      <vt:lpstr>User Activity</vt:lpstr>
      <vt:lpstr>Add Event Activity</vt:lpstr>
      <vt:lpstr>Under the hood</vt:lpstr>
      <vt:lpstr>Implementation</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Smart Panels</vt:lpstr>
      <vt:lpstr>Specifications</vt:lpstr>
      <vt:lpstr>Solutions </vt:lpstr>
      <vt:lpstr>How to drive leds</vt:lpstr>
      <vt:lpstr>Color set up</vt:lpstr>
      <vt:lpstr>General Configuration</vt:lpstr>
      <vt:lpstr>Single RGB led scheme</vt:lpstr>
      <vt:lpstr>Panel - General Circuit Scheme</vt:lpstr>
      <vt:lpstr>Circuit Overview</vt:lpstr>
      <vt:lpstr>Software interface </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Raffaele Tuzzo</cp:lastModifiedBy>
  <cp:revision>89</cp:revision>
  <dcterms:created xsi:type="dcterms:W3CDTF">2018-06-09T16:15:01Z</dcterms:created>
  <dcterms:modified xsi:type="dcterms:W3CDTF">2018-06-27T20:03:17Z</dcterms:modified>
</cp:coreProperties>
</file>